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33" r:id="rId2"/>
    <p:sldId id="655" r:id="rId3"/>
    <p:sldId id="656" r:id="rId4"/>
    <p:sldId id="657" r:id="rId5"/>
    <p:sldId id="658" r:id="rId6"/>
    <p:sldId id="659" r:id="rId7"/>
    <p:sldId id="660" r:id="rId8"/>
  </p:sldIdLst>
  <p:sldSz cx="9144000" cy="6858000" type="screen4x3"/>
  <p:notesSz cx="6669088" cy="9926638"/>
  <p:defaultTextStyle>
    <a:defPPr>
      <a:defRPr lang="de-DE"/>
    </a:defPPr>
    <a:lvl1pPr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2">
          <p15:clr>
            <a:srgbClr val="A4A3A4"/>
          </p15:clr>
        </p15:guide>
        <p15:guide id="2" orient="horz" pos="3657">
          <p15:clr>
            <a:srgbClr val="A4A3A4"/>
          </p15:clr>
        </p15:guide>
        <p15:guide id="3" orient="horz" pos="1367">
          <p15:clr>
            <a:srgbClr val="A4A3A4"/>
          </p15:clr>
        </p15:guide>
        <p15:guide id="4" pos="727">
          <p15:clr>
            <a:srgbClr val="A4A3A4"/>
          </p15:clr>
        </p15:guide>
        <p15:guide id="5" pos="5049">
          <p15:clr>
            <a:srgbClr val="A4A3A4"/>
          </p15:clr>
        </p15:guide>
        <p15:guide id="6" pos="29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tteveen Wolfgang" initials="WW" lastIdx="1" clrIdx="0">
    <p:extLst>
      <p:ext uri="{19B8F6BF-5375-455C-9EA6-DF929625EA0E}">
        <p15:presenceInfo xmlns:p15="http://schemas.microsoft.com/office/powerpoint/2012/main" userId="S-1-5-21-2518422877-1314745675-1541441037-47703" providerId="AD"/>
      </p:ext>
    </p:extLst>
  </p:cmAuthor>
  <p:cmAuthor id="2" name="Lukas Koller" initials="LK" lastIdx="4" clrIdx="1">
    <p:extLst>
      <p:ext uri="{19B8F6BF-5375-455C-9EA6-DF929625EA0E}">
        <p15:presenceInfo xmlns:p15="http://schemas.microsoft.com/office/powerpoint/2012/main" userId="Lukas Kol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895C01"/>
    <a:srgbClr val="FFCC66"/>
    <a:srgbClr val="E8BA94"/>
    <a:srgbClr val="DCBBA0"/>
    <a:srgbClr val="CC0000"/>
    <a:srgbClr val="993366"/>
    <a:srgbClr val="9D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0000" autoAdjust="0"/>
  </p:normalViewPr>
  <p:slideViewPr>
    <p:cSldViewPr snapToGrid="0">
      <p:cViewPr varScale="1">
        <p:scale>
          <a:sx n="66" d="100"/>
          <a:sy n="66" d="100"/>
        </p:scale>
        <p:origin x="540" y="66"/>
      </p:cViewPr>
      <p:guideLst>
        <p:guide orient="horz" pos="762"/>
        <p:guide orient="horz" pos="3657"/>
        <p:guide orient="horz" pos="1367"/>
        <p:guide pos="727"/>
        <p:guide pos="5049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463" y="4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7769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463" y="9427769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fld id="{A1763650-23BF-4EB0-A8DA-4AA4A60560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837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955" y="4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7713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8814" y="4714656"/>
            <a:ext cx="4891460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309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955" y="9429309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fld id="{1FEC64CC-6D86-4F62-99E1-D3B7632240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930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45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631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759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33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79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673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FHO Linie für PPT-Titel Wels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922963"/>
            <a:ext cx="80629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8" descr="wels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7600" y="2133600"/>
            <a:ext cx="69215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1" name="Rectangle 25"/>
          <p:cNvSpPr>
            <a:spLocks noGrp="1" noChangeArrowheads="1"/>
          </p:cNvSpPr>
          <p:nvPr>
            <p:ph type="ctrTitle" sz="quarter"/>
          </p:nvPr>
        </p:nvSpPr>
        <p:spPr>
          <a:xfrm>
            <a:off x="1144588" y="4144963"/>
            <a:ext cx="6851650" cy="517525"/>
          </a:xfrm>
        </p:spPr>
        <p:txBody>
          <a:bodyPr anchor="t"/>
          <a:lstStyle>
            <a:lvl1pPr algn="r">
              <a:defRPr sz="3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54113" y="4868863"/>
            <a:ext cx="6835775" cy="244475"/>
          </a:xfrm>
        </p:spPr>
        <p:txBody>
          <a:bodyPr/>
          <a:lstStyle>
            <a:lvl1pPr algn="r">
              <a:defRPr sz="1600" b="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08738" y="827088"/>
            <a:ext cx="1835150" cy="25050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8525" y="827088"/>
            <a:ext cx="5357813" cy="250507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00113" y="1727200"/>
            <a:ext cx="3595687" cy="160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27200"/>
            <a:ext cx="3595688" cy="160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FHO Linie für PPT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6172200"/>
            <a:ext cx="824388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FH Logo für PPT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981825" y="446088"/>
            <a:ext cx="1262063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98525" y="827088"/>
            <a:ext cx="597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27200"/>
            <a:ext cx="734377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261100"/>
            <a:ext cx="58340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defRPr sz="1400">
                <a:ea typeface="ＭＳ Ｐゴシック" pitchFamily="4" charset="-128"/>
              </a:defRPr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045200" y="6261100"/>
            <a:ext cx="1905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de-DE" sz="800">
                <a:ea typeface="ＭＳ Ｐゴシック" pitchFamily="4" charset="-128"/>
              </a:rPr>
              <a:t>Seite </a:t>
            </a:r>
            <a:fld id="{BF141AA3-26D9-4C6D-98B7-B55E57D15C98}" type="slidenum">
              <a:rPr lang="de-DE" sz="800">
                <a:ea typeface="ＭＳ Ｐゴシック" pitchFamily="4" charset="-128"/>
              </a:rPr>
              <a:pPr algn="r">
                <a:defRPr/>
              </a:pPr>
              <a:t>‹Nr.›</a:t>
            </a:fld>
            <a:endParaRPr lang="de-DE" sz="800">
              <a:ea typeface="ＭＳ Ｐゴシック" pitchFamily="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ransition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9pPr>
    </p:titleStyle>
    <p:bodyStyle>
      <a:lvl1pPr marL="342900" indent="-334963" algn="l" rtl="0" eaLnBrk="0" fontAlgn="base" hangingPunct="0">
        <a:spcBef>
          <a:spcPct val="20000"/>
        </a:spcBef>
        <a:spcAft>
          <a:spcPct val="0"/>
        </a:spcAft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323850" indent="-3127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9D0F1E"/>
        </a:buClr>
        <a:buSzPct val="110000"/>
        <a:buFont typeface="Arial" charset="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2pPr>
      <a:lvl3pPr marL="561975" indent="-2365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9D0F1E"/>
        </a:buClr>
        <a:buSzPct val="90000"/>
        <a:buBlip>
          <a:blip r:embed="rId16"/>
        </a:buBlip>
        <a:defRPr sz="1600">
          <a:solidFill>
            <a:schemeClr val="tx1"/>
          </a:solidFill>
          <a:latin typeface="+mn-lt"/>
          <a:ea typeface="+mn-ea"/>
        </a:defRPr>
      </a:lvl3pPr>
      <a:lvl4pPr marL="760413" indent="-1968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9D0F1E"/>
        </a:buClr>
        <a:buSzPct val="120000"/>
        <a:buChar char="-"/>
        <a:defRPr sz="1600">
          <a:solidFill>
            <a:schemeClr val="tx1"/>
          </a:solidFill>
          <a:latin typeface="+mn-lt"/>
          <a:ea typeface="+mn-ea"/>
        </a:defRPr>
      </a:lvl4pPr>
      <a:lvl5pPr marL="765175" indent="-31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5pPr>
      <a:lvl6pPr marL="1222375" indent="-3175" algn="l" rtl="0" fontAlgn="base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6pPr>
      <a:lvl7pPr marL="1679575" indent="-3175" algn="l" rtl="0" fontAlgn="base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7pPr>
      <a:lvl8pPr marL="2136775" indent="-3175" algn="l" rtl="0" fontAlgn="base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8pPr>
      <a:lvl9pPr marL="2593975" indent="-3175" algn="l" rtl="0" fontAlgn="base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strassmaier.de/wp-content/uploads/2012/12/DSCF0050.jpg" TargetMode="Externa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strassmaier.de/wp-content/uploads/2012/12/DSCF0050.jpg" TargetMode="Externa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strassmaier.de/wp-content/uploads/2012/12/DSCF0050.jpg" TargetMode="Externa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88136" y="4332097"/>
            <a:ext cx="6976872" cy="738664"/>
          </a:xfrm>
        </p:spPr>
        <p:txBody>
          <a:bodyPr/>
          <a:lstStyle/>
          <a:p>
            <a:pPr eaLnBrk="1" hangingPunct="1"/>
            <a:r>
              <a:rPr lang="de-DE" sz="1200" dirty="0"/>
              <a:t/>
            </a:r>
            <a:br>
              <a:rPr lang="de-DE" sz="1200" dirty="0"/>
            </a:br>
            <a:r>
              <a:rPr lang="de-DE" sz="2400" dirty="0"/>
              <a:t>Kopplung Prüfstand und Simulation</a:t>
            </a:r>
            <a:br>
              <a:rPr lang="de-DE" sz="2400" dirty="0"/>
            </a:br>
            <a:r>
              <a:rPr lang="de-DE" sz="1200" b="0" dirty="0"/>
              <a:t>wolfgang.witteveen@fh-wels.at</a:t>
            </a:r>
            <a:endParaRPr lang="de-DE" sz="1000" b="0" dirty="0"/>
          </a:p>
        </p:txBody>
      </p:sp>
    </p:spTree>
    <p:extLst>
      <p:ext uri="{BB962C8B-B14F-4D97-AF65-F5344CB8AC3E}">
        <p14:creationId xmlns:p14="http://schemas.microsoft.com/office/powerpoint/2010/main" val="17493243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62" y="1722327"/>
            <a:ext cx="3137954" cy="225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763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Vision in aller Kürze</a:t>
            </a:r>
          </a:p>
        </p:txBody>
      </p:sp>
      <p:sp>
        <p:nvSpPr>
          <p:cNvPr id="6" name="Rechteck 5"/>
          <p:cNvSpPr/>
          <p:nvPr/>
        </p:nvSpPr>
        <p:spPr>
          <a:xfrm>
            <a:off x="623023" y="2159181"/>
            <a:ext cx="842039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Erklärung an Simulationsmodell eines Motorrads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Alle grauen Teile werden mit</a:t>
            </a:r>
            <a:br>
              <a:rPr lang="de-DE" sz="2000" dirty="0"/>
            </a:br>
            <a:r>
              <a:rPr lang="de-DE" sz="2000" dirty="0"/>
              <a:t>mathematischen Modellen </a:t>
            </a:r>
            <a:br>
              <a:rPr lang="de-DE" sz="2000" dirty="0"/>
            </a:br>
            <a:r>
              <a:rPr lang="de-DE" sz="2000" dirty="0"/>
              <a:t>beschrieben.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Das gelbe Teil (Feder-Dämpfer)</a:t>
            </a:r>
            <a:br>
              <a:rPr lang="de-DE" sz="2000" dirty="0"/>
            </a:br>
            <a:r>
              <a:rPr lang="de-DE" sz="2000" dirty="0"/>
              <a:t>liegt real auf einem Prüfstand vor.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Innovation: Iterative Methode zur Kopplung von numerischer  Simulation und Prüfstand. Simulation verhält sich, als würde das geprüfte Teil „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“ in der Simulation berücksichtigt werden und umgekehrt.</a:t>
            </a:r>
          </a:p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</p:txBody>
      </p:sp>
      <p:pic>
        <p:nvPicPr>
          <p:cNvPr id="31" name="Picture 4" descr="DSCF0050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28747" r="32972"/>
          <a:stretch/>
        </p:blipFill>
        <p:spPr bwMode="auto">
          <a:xfrm rot="16200000">
            <a:off x="6120275" y="3167046"/>
            <a:ext cx="975873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mit Pfeil 3"/>
          <p:cNvCxnSpPr/>
          <p:nvPr/>
        </p:nvCxnSpPr>
        <p:spPr bwMode="auto">
          <a:xfrm flipV="1">
            <a:off x="6879771" y="3207655"/>
            <a:ext cx="1233717" cy="767563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085069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62" y="1556111"/>
            <a:ext cx="3137954" cy="225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763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Eigenschaften der Methode</a:t>
            </a:r>
          </a:p>
        </p:txBody>
      </p:sp>
      <p:sp>
        <p:nvSpPr>
          <p:cNvPr id="6" name="Rechteck 5"/>
          <p:cNvSpPr/>
          <p:nvPr/>
        </p:nvSpPr>
        <p:spPr>
          <a:xfrm>
            <a:off x="623023" y="2159181"/>
            <a:ext cx="8420393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Iterativer Ansatz: Simulation und Prüfung</a:t>
            </a:r>
            <a:br>
              <a:rPr lang="de-DE" sz="1800" dirty="0"/>
            </a:br>
            <a:r>
              <a:rPr lang="de-DE" sz="1800" dirty="0"/>
              <a:t>erfolgen hintereinander. Erst dann </a:t>
            </a:r>
            <a:br>
              <a:rPr lang="de-DE" sz="1800" dirty="0"/>
            </a:br>
            <a:r>
              <a:rPr lang="de-DE" sz="1800" dirty="0"/>
              <a:t>werden Daten an eine Steuerung geschickt</a:t>
            </a:r>
            <a:br>
              <a:rPr lang="de-DE" sz="1800" dirty="0"/>
            </a:br>
            <a:r>
              <a:rPr lang="de-DE" sz="1800" dirty="0"/>
              <a:t>und die nächste Iteration wird gestartet.</a:t>
            </a:r>
            <a:br>
              <a:rPr lang="de-DE" sz="1800" dirty="0"/>
            </a:br>
            <a:r>
              <a:rPr lang="de-DE" sz="1800" dirty="0"/>
              <a:t>Am Ende sind die Kräfte und Wege an den Koppelpunkten</a:t>
            </a:r>
            <a:br>
              <a:rPr lang="de-DE" sz="1800" dirty="0"/>
            </a:br>
            <a:r>
              <a:rPr lang="de-DE" sz="1800" dirty="0"/>
              <a:t>in der Simulation und am Prüfstand gleich. 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Einziger Austausch zwischen Subsystemen sind</a:t>
            </a:r>
            <a:br>
              <a:rPr lang="de-DE" sz="1800" dirty="0"/>
            </a:br>
            <a:r>
              <a:rPr lang="de-DE" sz="1800" dirty="0" smtClean="0"/>
              <a:t>Signal-Zeitverläufe </a:t>
            </a:r>
            <a:r>
              <a:rPr lang="de-DE" sz="1800" dirty="0"/>
              <a:t>(Geheimhaltung !!)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Keine Regelung notwendig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Internetverbindung unkritisch (Austausch via Email denkbar)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Offensichtlich keine Kopplung in Echtzeit sondern iterativ.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„As </a:t>
            </a:r>
            <a:r>
              <a:rPr lang="de-DE" sz="1800" dirty="0" err="1"/>
              <a:t>it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“ Berücksichtigung der </a:t>
            </a:r>
            <a:r>
              <a:rPr lang="de-DE" sz="1800" dirty="0"/>
              <a:t>vermessenen </a:t>
            </a:r>
            <a:r>
              <a:rPr lang="de-DE" sz="1800" dirty="0"/>
              <a:t>Komponenten</a:t>
            </a:r>
            <a:r>
              <a:rPr lang="de-DE" sz="1800" dirty="0" smtClean="0"/>
              <a:t>.</a:t>
            </a:r>
            <a:endParaRPr lang="de-DE" sz="1800" dirty="0"/>
          </a:p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</p:txBody>
      </p:sp>
      <p:pic>
        <p:nvPicPr>
          <p:cNvPr id="31" name="Picture 4" descr="DSCF0050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28747" r="32972"/>
          <a:stretch/>
        </p:blipFill>
        <p:spPr bwMode="auto">
          <a:xfrm rot="16200000">
            <a:off x="7416884" y="3435786"/>
            <a:ext cx="975873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mit Pfeil 3"/>
          <p:cNvCxnSpPr/>
          <p:nvPr/>
        </p:nvCxnSpPr>
        <p:spPr bwMode="auto">
          <a:xfrm flipV="1">
            <a:off x="7953829" y="2990178"/>
            <a:ext cx="246742" cy="1421895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087965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36E98F46-94B4-4228-ADC6-6C1752294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20" t="71783" r="55595" b="12798"/>
          <a:stretch/>
        </p:blipFill>
        <p:spPr>
          <a:xfrm flipV="1">
            <a:off x="6069622" y="2665921"/>
            <a:ext cx="827795" cy="569109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763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Proof-</a:t>
            </a:r>
            <a:r>
              <a:rPr lang="de-DE" sz="3000" b="1" dirty="0" err="1">
                <a:solidFill>
                  <a:schemeClr val="tx2"/>
                </a:solidFill>
              </a:rPr>
              <a:t>of</a:t>
            </a:r>
            <a:r>
              <a:rPr lang="de-DE" sz="3000" b="1" dirty="0">
                <a:solidFill>
                  <a:schemeClr val="tx2"/>
                </a:solidFill>
              </a:rPr>
              <a:t>-</a:t>
            </a:r>
            <a:r>
              <a:rPr lang="de-DE" sz="3000" b="1" dirty="0" err="1">
                <a:solidFill>
                  <a:schemeClr val="tx2"/>
                </a:solidFill>
              </a:rPr>
              <a:t>concept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23023" y="2159181"/>
            <a:ext cx="8420393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2000" dirty="0"/>
              <a:t>Vereinfachte Radaufhängung </a:t>
            </a:r>
            <a:r>
              <a:rPr lang="de-DE" sz="2000"/>
              <a:t>mit </a:t>
            </a:r>
            <a:r>
              <a:rPr lang="de-DE" sz="2000" smtClean="0"/>
              <a:t>Feder-Dämpfer </a:t>
            </a:r>
            <a:r>
              <a:rPr lang="de-DE" sz="2000" dirty="0"/>
              <a:t>(von Modellauto)</a:t>
            </a:r>
          </a:p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6E98F46-94B4-4228-ADC6-6C1752294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092" b="8993"/>
          <a:stretch/>
        </p:blipFill>
        <p:spPr>
          <a:xfrm>
            <a:off x="152917" y="3068701"/>
            <a:ext cx="3548226" cy="282704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114948" y="5777294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Simulation</a:t>
            </a:r>
            <a:endParaRPr lang="de-AT" dirty="0"/>
          </a:p>
        </p:txBody>
      </p:sp>
      <p:sp>
        <p:nvSpPr>
          <p:cNvPr id="3" name="Geschweifte Klammer rechts 2"/>
          <p:cNvSpPr/>
          <p:nvPr/>
        </p:nvSpPr>
        <p:spPr bwMode="auto">
          <a:xfrm>
            <a:off x="3483428" y="4107545"/>
            <a:ext cx="217715" cy="127725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43975" y="4453784"/>
            <a:ext cx="1484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Vereinfachtes </a:t>
            </a:r>
            <a:br>
              <a:rPr lang="de-DE" sz="1600" dirty="0"/>
            </a:br>
            <a:r>
              <a:rPr lang="de-DE" sz="1600" dirty="0"/>
              <a:t>Reifenmodell</a:t>
            </a:r>
            <a:endParaRPr lang="de-AT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r="40159"/>
          <a:stretch/>
        </p:blipFill>
        <p:spPr>
          <a:xfrm>
            <a:off x="2542373" y="2990178"/>
            <a:ext cx="206920" cy="111736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r="40159"/>
          <a:stretch/>
        </p:blipFill>
        <p:spPr>
          <a:xfrm>
            <a:off x="6163328" y="3087308"/>
            <a:ext cx="425463" cy="229749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736742" y="3545393"/>
            <a:ext cx="2293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Prüfstand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333CC"/>
                </a:solidFill>
              </a:rPr>
              <a:t>Linearmotor (Mit</a:t>
            </a:r>
            <a:br>
              <a:rPr lang="de-DE" sz="1800" dirty="0">
                <a:solidFill>
                  <a:srgbClr val="3333CC"/>
                </a:solidFill>
              </a:rPr>
            </a:br>
            <a:r>
              <a:rPr lang="de-DE" sz="1800" dirty="0">
                <a:solidFill>
                  <a:srgbClr val="3333CC"/>
                </a:solidFill>
              </a:rPr>
              <a:t>Spannung </a:t>
            </a:r>
            <a:br>
              <a:rPr lang="de-DE" sz="1800" dirty="0">
                <a:solidFill>
                  <a:srgbClr val="3333CC"/>
                </a:solidFill>
              </a:rPr>
            </a:br>
            <a:r>
              <a:rPr lang="de-DE" sz="1800" dirty="0">
                <a:solidFill>
                  <a:srgbClr val="3333CC"/>
                </a:solidFill>
              </a:rPr>
              <a:t>angesteuert)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Sensoren für</a:t>
            </a:r>
            <a:br>
              <a:rPr lang="de-DE" sz="1800" dirty="0"/>
            </a:br>
            <a:r>
              <a:rPr lang="de-DE" sz="1800" dirty="0"/>
              <a:t>Längskräfte</a:t>
            </a:r>
            <a:br>
              <a:rPr lang="de-DE" sz="1800" dirty="0"/>
            </a:br>
            <a:r>
              <a:rPr lang="de-DE" sz="1800" dirty="0"/>
              <a:t>und Verschiebung</a:t>
            </a:r>
            <a:endParaRPr lang="de-AT" sz="18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E98F46-94B4-4228-ADC6-6C1752294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20" t="71783" r="55595" b="12798"/>
          <a:stretch/>
        </p:blipFill>
        <p:spPr>
          <a:xfrm flipV="1">
            <a:off x="2390767" y="2546060"/>
            <a:ext cx="696687" cy="478972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 bwMode="auto">
          <a:xfrm>
            <a:off x="2900899" y="3355385"/>
            <a:ext cx="3114478" cy="21771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4" name="Rechteck 13"/>
          <p:cNvSpPr/>
          <p:nvPr/>
        </p:nvSpPr>
        <p:spPr bwMode="auto">
          <a:xfrm>
            <a:off x="2777229" y="3591088"/>
            <a:ext cx="491233" cy="3924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" charset="-128"/>
            </a:endParaRPr>
          </a:p>
        </p:txBody>
      </p:sp>
      <p:cxnSp>
        <p:nvCxnSpPr>
          <p:cNvPr id="20" name="Gerade Verbindung mit Pfeil 19"/>
          <p:cNvCxnSpPr/>
          <p:nvPr/>
        </p:nvCxnSpPr>
        <p:spPr bwMode="auto">
          <a:xfrm flipV="1">
            <a:off x="6395579" y="5384803"/>
            <a:ext cx="0" cy="854156"/>
          </a:xfrm>
          <a:prstGeom prst="straightConnector1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feld 3"/>
          <p:cNvSpPr txBox="1"/>
          <p:nvPr/>
        </p:nvSpPr>
        <p:spPr>
          <a:xfrm>
            <a:off x="350957" y="4240292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Anregungskraft</a:t>
            </a:r>
            <a:endParaRPr lang="de-A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1753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763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Proof-</a:t>
            </a:r>
            <a:r>
              <a:rPr lang="de-DE" sz="3000" b="1" dirty="0" err="1">
                <a:solidFill>
                  <a:schemeClr val="tx2"/>
                </a:solidFill>
              </a:rPr>
              <a:t>of</a:t>
            </a:r>
            <a:r>
              <a:rPr lang="de-DE" sz="3000" b="1" dirty="0">
                <a:solidFill>
                  <a:schemeClr val="tx2"/>
                </a:solidFill>
              </a:rPr>
              <a:t>-</a:t>
            </a:r>
            <a:r>
              <a:rPr lang="de-DE" sz="3000" b="1" dirty="0" err="1">
                <a:solidFill>
                  <a:schemeClr val="tx2"/>
                </a:solidFill>
              </a:rPr>
              <a:t>concept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23023" y="2159181"/>
            <a:ext cx="8420393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Erste Simulation und erster </a:t>
            </a:r>
            <a:r>
              <a:rPr lang="de-DE" sz="2000" dirty="0" err="1"/>
              <a:t>Prüfstandslauf</a:t>
            </a:r>
            <a:endParaRPr lang="de-DE" sz="2000" dirty="0"/>
          </a:p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dirty="0"/>
          </a:p>
        </p:txBody>
      </p:sp>
      <p:pic>
        <p:nvPicPr>
          <p:cNvPr id="2" name="IterationSt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825" t="16632" r="6031" b="9718"/>
          <a:stretch/>
        </p:blipFill>
        <p:spPr>
          <a:xfrm>
            <a:off x="269180" y="3211605"/>
            <a:ext cx="4767239" cy="25601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5CEACB6-C357-4770-880A-9927B617AD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9"/>
          <a:stretch/>
        </p:blipFill>
        <p:spPr>
          <a:xfrm>
            <a:off x="5331503" y="3070200"/>
            <a:ext cx="3580270" cy="307551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17255" y="2700868"/>
            <a:ext cx="32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Video (Initialer </a:t>
            </a:r>
            <a:r>
              <a:rPr lang="de-DE" sz="1800" dirty="0" err="1"/>
              <a:t>Prüfstandslauf</a:t>
            </a:r>
            <a:r>
              <a:rPr lang="de-DE" sz="1800" dirty="0"/>
              <a:t>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279842" y="2538364"/>
            <a:ext cx="3813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Weg des Koppelpunktes</a:t>
            </a:r>
            <a:br>
              <a:rPr lang="de-DE" sz="1800" dirty="0"/>
            </a:br>
            <a:r>
              <a:rPr lang="de-DE" sz="1800" dirty="0"/>
              <a:t>Prüfstand (blau) vs. Simulation (rot)</a:t>
            </a:r>
          </a:p>
        </p:txBody>
      </p:sp>
    </p:spTree>
    <p:extLst>
      <p:ext uri="{BB962C8B-B14F-4D97-AF65-F5344CB8AC3E}">
        <p14:creationId xmlns:p14="http://schemas.microsoft.com/office/powerpoint/2010/main" val="590572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763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Proof-</a:t>
            </a:r>
            <a:r>
              <a:rPr lang="de-DE" sz="3000" b="1" dirty="0" err="1">
                <a:solidFill>
                  <a:schemeClr val="tx2"/>
                </a:solidFill>
              </a:rPr>
              <a:t>of</a:t>
            </a:r>
            <a:r>
              <a:rPr lang="de-DE" sz="3000" b="1" dirty="0">
                <a:solidFill>
                  <a:schemeClr val="tx2"/>
                </a:solidFill>
              </a:rPr>
              <a:t>-</a:t>
            </a:r>
            <a:r>
              <a:rPr lang="de-DE" sz="3000" b="1" dirty="0" err="1">
                <a:solidFill>
                  <a:schemeClr val="tx2"/>
                </a:solidFill>
              </a:rPr>
              <a:t>concept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23023" y="2159181"/>
            <a:ext cx="8420393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7te Simulation und 7ter </a:t>
            </a:r>
            <a:r>
              <a:rPr lang="de-DE" sz="2000" dirty="0" err="1"/>
              <a:t>Prüfstandslauf</a:t>
            </a:r>
            <a:endParaRPr lang="de-DE" sz="2000" dirty="0"/>
          </a:p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931534" y="2722163"/>
            <a:ext cx="292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/>
              <a:t>Video (7ter </a:t>
            </a:r>
            <a:r>
              <a:rPr lang="de-DE" sz="1800" dirty="0" err="1"/>
              <a:t>Prüfstandslauf</a:t>
            </a:r>
            <a:r>
              <a:rPr lang="de-DE" sz="1800" dirty="0"/>
              <a:t>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800872" y="2538364"/>
            <a:ext cx="3813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Weg des Koppelpunktes</a:t>
            </a:r>
            <a:br>
              <a:rPr lang="de-DE" sz="1800" dirty="0"/>
            </a:br>
            <a:r>
              <a:rPr lang="de-DE" sz="1800" dirty="0"/>
              <a:t>Prüfstand (blau) vs. Simulation (rot)</a:t>
            </a:r>
          </a:p>
        </p:txBody>
      </p:sp>
      <p:pic>
        <p:nvPicPr>
          <p:cNvPr id="2" name="IterationEn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508" t="17478" b="10000"/>
          <a:stretch/>
        </p:blipFill>
        <p:spPr>
          <a:xfrm>
            <a:off x="87088" y="3321733"/>
            <a:ext cx="4655728" cy="258428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06" y="3321733"/>
            <a:ext cx="4336294" cy="24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83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58" y="1510075"/>
            <a:ext cx="3137954" cy="225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4" y="1094446"/>
            <a:ext cx="46882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Zusammenfassung und Status quo</a:t>
            </a:r>
          </a:p>
        </p:txBody>
      </p:sp>
      <p:sp>
        <p:nvSpPr>
          <p:cNvPr id="6" name="Rechteck 5"/>
          <p:cNvSpPr/>
          <p:nvPr/>
        </p:nvSpPr>
        <p:spPr>
          <a:xfrm>
            <a:off x="623023" y="2159181"/>
            <a:ext cx="842039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Kopplung Simulation und Prüfstand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Auch für Kopplung von zwei Prüfständen </a:t>
            </a:r>
            <a:br>
              <a:rPr lang="de-DE" sz="1800" dirty="0"/>
            </a:br>
            <a:r>
              <a:rPr lang="de-DE" sz="1800" dirty="0"/>
              <a:t>und zwei Simulationen geeignet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„As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“ Berücksichtigung vermessener Komponenten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Hardware in </a:t>
            </a:r>
            <a:r>
              <a:rPr lang="de-DE" sz="1800" dirty="0" err="1"/>
              <a:t>the</a:t>
            </a:r>
            <a:r>
              <a:rPr lang="de-DE" sz="1800" dirty="0"/>
              <a:t> Loop (HIL)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Kein Austausch von Modelldaten notwendig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Geheimhaltung!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Internetverbindung unkritisch (Email)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/>
              <a:t>Iterative Kopplung (Kein Regler notwendig)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u="sng" dirty="0"/>
              <a:t>Proof-</a:t>
            </a:r>
            <a:r>
              <a:rPr lang="de-DE" sz="2000" u="sng" dirty="0" err="1"/>
              <a:t>of</a:t>
            </a:r>
            <a:r>
              <a:rPr lang="de-DE" sz="2000" u="sng" dirty="0"/>
              <a:t>-</a:t>
            </a:r>
            <a:r>
              <a:rPr lang="de-DE" sz="2000" u="sng" dirty="0" err="1"/>
              <a:t>Concept</a:t>
            </a:r>
            <a:r>
              <a:rPr lang="de-DE" sz="2000" u="sng" dirty="0"/>
              <a:t> erfolgreich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Für Weiterentwicklung Partner/Investoren gesucht</a:t>
            </a:r>
          </a:p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</p:txBody>
      </p:sp>
      <p:pic>
        <p:nvPicPr>
          <p:cNvPr id="31" name="Picture 4" descr="DSCF0050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28747" r="32972"/>
          <a:stretch/>
        </p:blipFill>
        <p:spPr bwMode="auto">
          <a:xfrm rot="16200000">
            <a:off x="7471955" y="3726094"/>
            <a:ext cx="975873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mit Pfeil 3"/>
          <p:cNvCxnSpPr/>
          <p:nvPr/>
        </p:nvCxnSpPr>
        <p:spPr bwMode="auto">
          <a:xfrm flipV="1">
            <a:off x="7959891" y="2990178"/>
            <a:ext cx="211652" cy="1610852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4514177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Bildschirmpräsentation (4:3)</PresentationFormat>
  <Paragraphs>47</Paragraphs>
  <Slides>7</Slides>
  <Notes>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0" baseType="lpstr">
      <vt:lpstr>ＭＳ Ｐゴシック</vt:lpstr>
      <vt:lpstr>Arial</vt:lpstr>
      <vt:lpstr>Leere Präsentation</vt:lpstr>
      <vt:lpstr> Kopplung Prüfstand und Simulation wolfgang.witteveen@fh-wels.at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Daniela</dc:creator>
  <cp:lastModifiedBy>Witteveen Wolfgang</cp:lastModifiedBy>
  <cp:revision>509</cp:revision>
  <cp:lastPrinted>2019-11-27T13:58:37Z</cp:lastPrinted>
  <dcterms:created xsi:type="dcterms:W3CDTF">2007-06-11T05:53:03Z</dcterms:created>
  <dcterms:modified xsi:type="dcterms:W3CDTF">2020-04-07T06:54:27Z</dcterms:modified>
</cp:coreProperties>
</file>