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"/>
  </p:notesMasterIdLst>
  <p:sldIdLst>
    <p:sldId id="327" r:id="rId2"/>
    <p:sldId id="408" r:id="rId3"/>
    <p:sldId id="415" r:id="rId4"/>
    <p:sldId id="421" r:id="rId5"/>
    <p:sldId id="422" r:id="rId6"/>
    <p:sldId id="423" r:id="rId7"/>
    <p:sldId id="424" r:id="rId8"/>
  </p:sldIdLst>
  <p:sldSz cx="9144000" cy="5143500" type="screen16x9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 Eichmeir" initials="P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9DD"/>
    <a:srgbClr val="BAD600"/>
    <a:srgbClr val="C4161D"/>
    <a:srgbClr val="C00000"/>
    <a:srgbClr val="E1DEC9"/>
    <a:srgbClr val="2C45FE"/>
    <a:srgbClr val="ACBEF2"/>
    <a:srgbClr val="B2C4EC"/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0" autoAdjust="0"/>
    <p:restoredTop sz="95000" autoAdjust="0"/>
  </p:normalViewPr>
  <p:slideViewPr>
    <p:cSldViewPr snapToGrid="0">
      <p:cViewPr varScale="1">
        <p:scale>
          <a:sx n="140" d="100"/>
          <a:sy n="140" d="100"/>
        </p:scale>
        <p:origin x="498" y="102"/>
      </p:cViewPr>
      <p:guideLst>
        <p:guide orient="horz" pos="2164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509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3690" y="-102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79B3E313-CBB4-4FF2-AD91-492CD60CEAD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8" y="4925409"/>
            <a:ext cx="5683250" cy="4029879"/>
          </a:xfrm>
          <a:prstGeom prst="rect">
            <a:avLst/>
          </a:prstGeom>
        </p:spPr>
        <p:txBody>
          <a:bodyPr vert="horz" lIns="95079" tIns="47540" rIns="95079" bIns="4754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70D08EE2-3FF0-4B5C-9E65-7E21ABC62C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07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8EE2-3FF0-4B5C-9E65-7E21ABC62C4B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908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646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366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880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791200" y="4767263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lnSpc>
                <a:spcPct val="150000"/>
              </a:lnSpc>
            </a:pPr>
            <a:r>
              <a:rPr lang="de-DE" dirty="0"/>
              <a:t>GAMM 2019 Annual Meeting Vienna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1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247608" y="4767263"/>
            <a:ext cx="3439192" cy="27384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31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9907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886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81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789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9960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407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422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grabcad.com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hyperlink" Target="https://grabcad.com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grabcad.com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0"/>
            <a:ext cx="9144000" cy="257213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98" y="2572133"/>
            <a:ext cx="9144000" cy="2571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" y="0"/>
            <a:ext cx="9143902" cy="25721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805" y="1334530"/>
            <a:ext cx="2319956" cy="89357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46732" y="2936953"/>
            <a:ext cx="88972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spc="100" dirty="0">
                <a:latin typeface="Calibri" panose="020F0502020204030204" pitchFamily="34" charset="0"/>
                <a:cs typeface="Calibri" panose="020F0502020204030204" pitchFamily="34" charset="0"/>
              </a:rPr>
              <a:t>FH-Wels </a:t>
            </a:r>
            <a:r>
              <a:rPr lang="en-US" sz="2800" b="1" spc="100" dirty="0">
                <a:latin typeface="Calibri" panose="020F0502020204030204" pitchFamily="34" charset="0"/>
                <a:cs typeface="Calibri" panose="020F0502020204030204" pitchFamily="34" charset="0"/>
              </a:rPr>
              <a:t>Kinematic Solver: </a:t>
            </a:r>
            <a:endParaRPr lang="en-US" sz="2800" b="1" spc="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Automated </a:t>
            </a:r>
            <a:r>
              <a:rPr lang="en-US" sz="2200" b="1" spc="100" dirty="0">
                <a:latin typeface="Calibri" panose="020F0502020204030204" pitchFamily="34" charset="0"/>
                <a:cs typeface="Calibri" panose="020F0502020204030204" pitchFamily="34" charset="0"/>
              </a:rPr>
              <a:t>Assembly, Team-Oriented Assembly, Kinematic Testing</a:t>
            </a:r>
          </a:p>
          <a:p>
            <a:endParaRPr lang="en-US" spc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pc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pc="100" dirty="0">
                <a:latin typeface="Calibri" panose="020F0502020204030204" pitchFamily="34" charset="0"/>
                <a:cs typeface="Calibri" panose="020F0502020204030204" pitchFamily="34" charset="0"/>
              </a:rPr>
              <a:t>wolfgang.witteveen@fh-wels.at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05" y="280965"/>
            <a:ext cx="2319956" cy="8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4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 err="1">
                <a:solidFill>
                  <a:srgbClr val="C00000"/>
                </a:solidFill>
              </a:rPr>
              <a:t>Kinematic</a:t>
            </a:r>
            <a:r>
              <a:rPr lang="de-DE" sz="3100" b="1" dirty="0">
                <a:solidFill>
                  <a:srgbClr val="C00000"/>
                </a:solidFill>
              </a:rPr>
              <a:t>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br>
              <a:rPr lang="de-DE" sz="31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Most Important Facts in a Nutshell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A0098BD2-3D92-4F07-8C53-0F97CDCCB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378982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Based on the free multibody simulation program </a:t>
            </a:r>
            <a:r>
              <a:rPr lang="en-US" sz="1800" dirty="0" err="1"/>
              <a:t>FreeDyn</a:t>
            </a:r>
            <a:r>
              <a:rPr lang="en-US" sz="1800" dirty="0"/>
              <a:t> (see set of slides)</a:t>
            </a:r>
            <a:endParaRPr lang="de-DE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400" dirty="0" err="1" smtClean="0"/>
              <a:t>Adaptable</a:t>
            </a:r>
            <a:r>
              <a:rPr lang="de-DE" sz="1400" dirty="0" smtClean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other</a:t>
            </a:r>
            <a:r>
              <a:rPr lang="de-DE" sz="1400" dirty="0"/>
              <a:t> </a:t>
            </a:r>
            <a:r>
              <a:rPr lang="de-DE" sz="1400" dirty="0" err="1"/>
              <a:t>packages</a:t>
            </a:r>
            <a:endParaRPr lang="de-DE" sz="14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/>
              <a:t>Fast C++ </a:t>
            </a:r>
            <a:r>
              <a:rPr lang="de-AT" sz="1800" dirty="0" err="1"/>
              <a:t>Kinematic</a:t>
            </a:r>
            <a:r>
              <a:rPr lang="de-AT" sz="1800" dirty="0"/>
              <a:t> Solver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err="1"/>
              <a:t>Constraints</a:t>
            </a:r>
            <a:r>
              <a:rPr lang="de-AT" sz="1400" dirty="0"/>
              <a:t> </a:t>
            </a:r>
            <a:r>
              <a:rPr lang="de-AT" sz="1400" dirty="0" err="1"/>
              <a:t>are</a:t>
            </a:r>
            <a:r>
              <a:rPr lang="de-AT" sz="1400" dirty="0"/>
              <a:t> </a:t>
            </a:r>
            <a:r>
              <a:rPr lang="de-AT" sz="1400" dirty="0" err="1"/>
              <a:t>fulfilled</a:t>
            </a:r>
            <a:endParaRPr lang="de-AT" sz="14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  <a:tabLst>
                <a:tab pos="715963" algn="l"/>
              </a:tabLst>
            </a:pPr>
            <a:r>
              <a:rPr lang="en-US" sz="1800" dirty="0"/>
              <a:t>(</a:t>
            </a:r>
            <a:r>
              <a:rPr lang="en-US" sz="1800" dirty="0" smtClean="0"/>
              <a:t>1)	Automated </a:t>
            </a:r>
            <a:r>
              <a:rPr lang="en-US" sz="1800" dirty="0"/>
              <a:t>assembly via constraints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defTabSz="715963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(</a:t>
            </a:r>
            <a:r>
              <a:rPr lang="en-US" sz="1800" dirty="0" smtClean="0"/>
              <a:t>2)	Assistance </a:t>
            </a:r>
            <a:r>
              <a:rPr lang="en-US" sz="1800" dirty="0"/>
              <a:t>of manual </a:t>
            </a:r>
            <a:r>
              <a:rPr lang="en-US" sz="1800" dirty="0" smtClean="0"/>
              <a:t>assembly:</a:t>
            </a:r>
            <a:br>
              <a:rPr lang="en-US" sz="1800" dirty="0" smtClean="0"/>
            </a:br>
            <a:r>
              <a:rPr lang="en-US" sz="1800" dirty="0" smtClean="0"/>
              <a:t>	individually </a:t>
            </a:r>
            <a:r>
              <a:rPr lang="en-US" sz="1800" dirty="0"/>
              <a:t>and in teams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  <a:tabLst>
                <a:tab pos="715963" algn="l"/>
              </a:tabLst>
            </a:pPr>
            <a:r>
              <a:rPr lang="de-DE" sz="1800" dirty="0"/>
              <a:t>(</a:t>
            </a:r>
            <a:r>
              <a:rPr lang="de-DE" sz="1800" dirty="0" smtClean="0"/>
              <a:t>3)	</a:t>
            </a:r>
            <a:r>
              <a:rPr lang="de-DE" sz="1800" dirty="0" err="1" smtClean="0"/>
              <a:t>Kinematic</a:t>
            </a:r>
            <a:r>
              <a:rPr lang="de-DE" sz="1800" dirty="0" smtClean="0"/>
              <a:t> </a:t>
            </a:r>
            <a:r>
              <a:rPr lang="de-DE" sz="1800" dirty="0" err="1"/>
              <a:t>function</a:t>
            </a:r>
            <a:r>
              <a:rPr lang="de-DE" sz="1800" dirty="0"/>
              <a:t> </a:t>
            </a:r>
            <a:r>
              <a:rPr lang="de-DE" sz="1800" dirty="0" err="1"/>
              <a:t>test</a:t>
            </a:r>
            <a:r>
              <a:rPr lang="de-DE" sz="1800" dirty="0"/>
              <a:t> possible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</p:txBody>
      </p:sp>
      <p:pic>
        <p:nvPicPr>
          <p:cNvPr id="19" name="KinematicSolver_uncutted">
            <a:hlinkClick r:id="" action="ppaction://media"/>
            <a:extLst>
              <a:ext uri="{FF2B5EF4-FFF2-40B4-BE49-F238E27FC236}">
                <a16:creationId xmlns:a16="http://schemas.microsoft.com/office/drawing/2014/main" id="{B978C73C-9A80-4DD5-B242-7787657D23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925" r="5223"/>
          <a:stretch/>
        </p:blipFill>
        <p:spPr>
          <a:xfrm>
            <a:off x="5162013" y="2199685"/>
            <a:ext cx="3628572" cy="255610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74AD10D-6437-4D1D-91FB-50A99F0C244C}"/>
              </a:ext>
            </a:extLst>
          </p:cNvPr>
          <p:cNvSpPr txBox="1"/>
          <p:nvPr/>
        </p:nvSpPr>
        <p:spPr>
          <a:xfrm>
            <a:off x="4988607" y="1581020"/>
            <a:ext cx="397538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Animation</a:t>
            </a:r>
          </a:p>
          <a:p>
            <a:pPr algn="ctr"/>
            <a:r>
              <a:rPr lang="de-DE" sz="1600" dirty="0"/>
              <a:t>(Interaction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staged</a:t>
            </a:r>
            <a:r>
              <a:rPr lang="de-DE" sz="1600" dirty="0"/>
              <a:t> - </a:t>
            </a:r>
            <a:r>
              <a:rPr lang="en-US" sz="1600" dirty="0"/>
              <a:t>The development level</a:t>
            </a:r>
            <a:br>
              <a:rPr lang="en-US" sz="1600" dirty="0"/>
            </a:br>
            <a:r>
              <a:rPr lang="en-US" sz="1600" dirty="0"/>
              <a:t>will be reached in June)</a:t>
            </a:r>
            <a:endParaRPr lang="de-DE" sz="16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075C27F-F97A-48D7-95DD-3D327042489E}"/>
              </a:ext>
            </a:extLst>
          </p:cNvPr>
          <p:cNvSpPr txBox="1"/>
          <p:nvPr/>
        </p:nvSpPr>
        <p:spPr>
          <a:xfrm>
            <a:off x="3334804" y="4804946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CAD Files:</a:t>
            </a:r>
            <a:r>
              <a:rPr lang="de-AT" sz="1100" u="sng" dirty="0">
                <a:hlinkClick r:id="rId6"/>
              </a:rPr>
              <a:t>https://grabcad.com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24242966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105775" cy="2448397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Intuitive assembly of single parts</a:t>
            </a:r>
            <a:br>
              <a:rPr lang="en-US" sz="1800" dirty="0"/>
            </a:br>
            <a:r>
              <a:rPr lang="en-US" sz="1800" dirty="0"/>
              <a:t>or subsystems to a complete</a:t>
            </a:r>
            <a:br>
              <a:rPr lang="en-US" sz="1800" dirty="0"/>
            </a:br>
            <a:r>
              <a:rPr lang="en-US" sz="1800" dirty="0"/>
              <a:t>model based on constraints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Adaptable</a:t>
            </a:r>
            <a:r>
              <a:rPr lang="de-AT" sz="1800" dirty="0"/>
              <a:t> </a:t>
            </a:r>
            <a:r>
              <a:rPr lang="de-AT" sz="1800" dirty="0" err="1"/>
              <a:t>for</a:t>
            </a:r>
            <a:r>
              <a:rPr lang="de-AT" sz="1800" dirty="0"/>
              <a:t> </a:t>
            </a:r>
            <a:r>
              <a:rPr lang="de-AT" sz="1800" dirty="0" err="1" smtClean="0"/>
              <a:t>your</a:t>
            </a:r>
            <a:r>
              <a:rPr lang="de-AT" sz="1800" dirty="0" smtClean="0"/>
              <a:t> </a:t>
            </a:r>
            <a:r>
              <a:rPr lang="de-AT" sz="1800" dirty="0" err="1"/>
              <a:t>application</a:t>
            </a:r>
            <a:endParaRPr lang="de-AT" sz="18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>
                <a:solidFill>
                  <a:srgbClr val="C00000"/>
                </a:solidFill>
              </a:rPr>
              <a:t>(1) </a:t>
            </a:r>
            <a:r>
              <a:rPr lang="de-DE" sz="3100" b="1" dirty="0" err="1">
                <a:solidFill>
                  <a:srgbClr val="C00000"/>
                </a:solidFill>
              </a:rPr>
              <a:t>Kinematic</a:t>
            </a:r>
            <a:r>
              <a:rPr lang="de-DE" sz="3100" b="1" dirty="0">
                <a:solidFill>
                  <a:srgbClr val="C00000"/>
                </a:solidFill>
              </a:rPr>
              <a:t>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r>
              <a:rPr lang="de-DE" sz="2800" b="1" dirty="0" smtClean="0">
                <a:solidFill>
                  <a:srgbClr val="C00000"/>
                </a:solidFill>
              </a:rPr>
              <a:t/>
            </a:r>
            <a:br>
              <a:rPr lang="de-DE" sz="2800" b="1" dirty="0" smtClean="0">
                <a:solidFill>
                  <a:srgbClr val="C00000"/>
                </a:solidFill>
              </a:rPr>
            </a:br>
            <a:r>
              <a:rPr lang="de-DE" sz="2400" b="1" dirty="0" err="1" smtClean="0">
                <a:solidFill>
                  <a:srgbClr val="C00000"/>
                </a:solidFill>
              </a:rPr>
              <a:t>Automated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>
                <a:solidFill>
                  <a:srgbClr val="C00000"/>
                </a:solidFill>
              </a:rPr>
              <a:t>Assembly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36101E5-D0A1-4E51-843A-268AEAA14C70}"/>
              </a:ext>
            </a:extLst>
          </p:cNvPr>
          <p:cNvSpPr txBox="1"/>
          <p:nvPr/>
        </p:nvSpPr>
        <p:spPr>
          <a:xfrm>
            <a:off x="1834987" y="4804946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CAD Files:</a:t>
            </a:r>
            <a:r>
              <a:rPr lang="de-AT" sz="1100" u="sng" dirty="0">
                <a:hlinkClick r:id="rId5"/>
              </a:rPr>
              <a:t>https://grabcad.com</a:t>
            </a:r>
            <a:endParaRPr lang="de-AT" sz="1100" dirty="0"/>
          </a:p>
        </p:txBody>
      </p:sp>
      <p:pic>
        <p:nvPicPr>
          <p:cNvPr id="10" name="BaggerZusammenbau_Einzelteile">
            <a:hlinkClick r:id="" action="ppaction://media"/>
            <a:extLst>
              <a:ext uri="{FF2B5EF4-FFF2-40B4-BE49-F238E27FC236}">
                <a16:creationId xmlns:a16="http://schemas.microsoft.com/office/drawing/2014/main" id="{F7070B24-E06D-4955-9E9D-74C388E88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0432" y="1876852"/>
            <a:ext cx="5068711" cy="285115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A475002-7DBE-4B73-A3B8-BA647305E6B5}"/>
              </a:ext>
            </a:extLst>
          </p:cNvPr>
          <p:cNvSpPr txBox="1"/>
          <p:nvPr/>
        </p:nvSpPr>
        <p:spPr>
          <a:xfrm>
            <a:off x="4616043" y="1461354"/>
            <a:ext cx="369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Animation of an automated assembly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0214208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105775" cy="2611359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Support of the intuitive manual assembly of single parts or subsystems to a complete model</a:t>
            </a:r>
            <a:br>
              <a:rPr lang="en-US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Involved teams can be on one screen or on different computers (expert teams of different groups, home office, training situation, ....)</a:t>
            </a:r>
            <a:br>
              <a:rPr lang="en-US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First part of the animation on the slide after next.</a:t>
            </a:r>
            <a:endParaRPr lang="de-DE" sz="18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>
                <a:solidFill>
                  <a:srgbClr val="C00000"/>
                </a:solidFill>
              </a:rPr>
              <a:t>(2) </a:t>
            </a:r>
            <a:r>
              <a:rPr lang="de-DE" sz="3100" b="1" dirty="0" err="1">
                <a:solidFill>
                  <a:srgbClr val="C00000"/>
                </a:solidFill>
              </a:rPr>
              <a:t>Kinematic</a:t>
            </a:r>
            <a:r>
              <a:rPr lang="de-DE" sz="3100" b="1" dirty="0">
                <a:solidFill>
                  <a:srgbClr val="C00000"/>
                </a:solidFill>
              </a:rPr>
              <a:t>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r>
              <a:rPr lang="de-DE" sz="3100" b="1" dirty="0">
                <a:solidFill>
                  <a:srgbClr val="C00000"/>
                </a:solidFill>
              </a:rPr>
              <a:t/>
            </a:r>
            <a:br>
              <a:rPr lang="de-DE" sz="31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Assistance of Manual Assembly: Individually and in Teams</a:t>
            </a:r>
            <a:endParaRPr lang="de-DE" sz="2400" b="1" dirty="0">
              <a:solidFill>
                <a:srgbClr val="C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4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105775" cy="366156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One or more bodies of a multi-body system are shifted by motion control. The rest of the system moves according to the constraints.</a:t>
            </a:r>
            <a:br>
              <a:rPr lang="en-US" sz="1800" dirty="0"/>
            </a:br>
            <a:endParaRPr lang="en-US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Any number of motion presets can be made on several screens (and locations) at the same time.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/>
              <a:t>Scenario: Model of a production line: Person A at location A actuates robot A kinematically - Person B at location B actuates robot B kinematically - Both see the movement of both robots.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Applications: Intuitive kinematic testing (of variants), education, training, support, home office, remote control, ...</a:t>
            </a: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Second part of the animation on the next slide</a:t>
            </a: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>
                <a:solidFill>
                  <a:srgbClr val="C00000"/>
                </a:solidFill>
              </a:rPr>
              <a:t>(3) </a:t>
            </a:r>
            <a:r>
              <a:rPr lang="de-DE" sz="3100" b="1" dirty="0" err="1">
                <a:solidFill>
                  <a:srgbClr val="C00000"/>
                </a:solidFill>
              </a:rPr>
              <a:t>Kinematic</a:t>
            </a:r>
            <a:r>
              <a:rPr lang="de-DE" sz="3100" b="1" dirty="0">
                <a:solidFill>
                  <a:srgbClr val="C00000"/>
                </a:solidFill>
              </a:rPr>
              <a:t>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br>
              <a:rPr lang="de-DE" sz="3100" b="1" dirty="0" smtClean="0">
                <a:solidFill>
                  <a:srgbClr val="C00000"/>
                </a:solidFill>
              </a:rPr>
            </a:br>
            <a:r>
              <a:rPr lang="de-DE" sz="2400" b="1" dirty="0" err="1" smtClean="0">
                <a:solidFill>
                  <a:srgbClr val="C00000"/>
                </a:solidFill>
              </a:rPr>
              <a:t>Kinematic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>
                <a:solidFill>
                  <a:srgbClr val="C00000"/>
                </a:solidFill>
              </a:rPr>
              <a:t>function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err="1">
                <a:solidFill>
                  <a:srgbClr val="C00000"/>
                </a:solidFill>
              </a:rPr>
              <a:t>test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7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105775" cy="1307661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ATTENTION: The interaction is staged because we want to convey </a:t>
            </a:r>
            <a:r>
              <a:rPr lang="en-US" sz="1800" dirty="0" smtClean="0"/>
              <a:t>the </a:t>
            </a:r>
            <a:r>
              <a:rPr lang="en-US" sz="1800" dirty="0"/>
              <a:t>vision. In June 2020, the development level will be reached.</a:t>
            </a:r>
            <a:r>
              <a:rPr lang="de-DE" sz="1800" dirty="0"/>
              <a:t> </a:t>
            </a: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de-DE" sz="18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 err="1">
                <a:solidFill>
                  <a:srgbClr val="C00000"/>
                </a:solidFill>
              </a:rPr>
              <a:t>Kinematic</a:t>
            </a:r>
            <a:r>
              <a:rPr lang="de-DE" sz="3100" b="1" dirty="0">
                <a:solidFill>
                  <a:srgbClr val="C00000"/>
                </a:solidFill>
              </a:rPr>
              <a:t>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r>
              <a:rPr lang="de-DE" sz="2800" b="1" dirty="0" smtClean="0">
                <a:solidFill>
                  <a:srgbClr val="C00000"/>
                </a:solidFill>
              </a:rPr>
              <a:t/>
            </a:r>
            <a:br>
              <a:rPr lang="de-DE" sz="2800" b="1" dirty="0" smtClean="0">
                <a:solidFill>
                  <a:srgbClr val="C00000"/>
                </a:solidFill>
              </a:rPr>
            </a:br>
            <a:r>
              <a:rPr lang="de-DE" sz="2400" b="1" dirty="0" smtClean="0">
                <a:solidFill>
                  <a:srgbClr val="C00000"/>
                </a:solidFill>
              </a:rPr>
              <a:t>Animation</a:t>
            </a:r>
            <a:endParaRPr lang="de-DE" sz="2400" b="1" dirty="0">
              <a:solidFill>
                <a:srgbClr val="C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968B2A-C83B-4649-BC41-8FC19BBD3A4D}"/>
              </a:ext>
            </a:extLst>
          </p:cNvPr>
          <p:cNvSpPr txBox="1"/>
          <p:nvPr/>
        </p:nvSpPr>
        <p:spPr>
          <a:xfrm>
            <a:off x="457200" y="4804946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CAD Files:</a:t>
            </a:r>
            <a:r>
              <a:rPr lang="de-AT" sz="1100" u="sng" dirty="0">
                <a:hlinkClick r:id="rId5"/>
              </a:rPr>
              <a:t>https://grabcad.com</a:t>
            </a:r>
            <a:endParaRPr lang="de-AT" sz="1100" dirty="0"/>
          </a:p>
        </p:txBody>
      </p:sp>
      <p:pic>
        <p:nvPicPr>
          <p:cNvPr id="10" name="KinematicSolver_uncutted">
            <a:hlinkClick r:id="" action="ppaction://media"/>
            <a:extLst>
              <a:ext uri="{FF2B5EF4-FFF2-40B4-BE49-F238E27FC236}">
                <a16:creationId xmlns:a16="http://schemas.microsoft.com/office/drawing/2014/main" id="{86B1B4FE-B090-4812-A777-FCACC8BB8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44" r="5223"/>
          <a:stretch/>
        </p:blipFill>
        <p:spPr>
          <a:xfrm>
            <a:off x="2312921" y="1853979"/>
            <a:ext cx="4518157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641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105775" cy="3326584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Automated model assembly of variants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Automated kinematic function testing of variants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Intuitive, interactive function testing (of variants) - Possibly for sales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Possible scenarios: Sales, training, support...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Kinematic testing of complex systems (production lines, ...)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/>
              <a:t>Automated</a:t>
            </a:r>
            <a:r>
              <a:rPr lang="en-US" sz="1400"/>
              <a:t>, </a:t>
            </a:r>
            <a:r>
              <a:rPr lang="en-US" sz="1400" smtClean="0"/>
              <a:t>manually...</a:t>
            </a:r>
            <a:endParaRPr lang="en-US" sz="14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 err="1">
                <a:solidFill>
                  <a:srgbClr val="C00000"/>
                </a:solidFill>
              </a:rPr>
              <a:t>Kinematic</a:t>
            </a:r>
            <a:r>
              <a:rPr lang="de-DE" sz="3100" b="1" dirty="0">
                <a:solidFill>
                  <a:srgbClr val="C00000"/>
                </a:solidFill>
              </a:rPr>
              <a:t>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br>
              <a:rPr lang="de-DE" sz="3100" b="1" dirty="0" smtClean="0">
                <a:solidFill>
                  <a:srgbClr val="C00000"/>
                </a:solidFill>
              </a:rPr>
            </a:br>
            <a:r>
              <a:rPr lang="de-DE" sz="2400" b="1" dirty="0" err="1" smtClean="0">
                <a:solidFill>
                  <a:srgbClr val="C00000"/>
                </a:solidFill>
              </a:rPr>
              <a:t>Possibilities</a:t>
            </a:r>
            <a:endParaRPr lang="de-DE" sz="2400" b="1" dirty="0">
              <a:solidFill>
                <a:srgbClr val="C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0630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439</Words>
  <Application>Microsoft Office PowerPoint</Application>
  <PresentationFormat>Bildschirmpräsentation (16:9)</PresentationFormat>
  <Paragraphs>52</Paragraphs>
  <Slides>7</Slides>
  <Notes>1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Hemi Head Rg</vt:lpstr>
      <vt:lpstr>Larissa</vt:lpstr>
      <vt:lpstr>PowerPoint-Präsentation</vt:lpstr>
      <vt:lpstr>Kinematic Solver The Most Important Facts in a Nutshell</vt:lpstr>
      <vt:lpstr>(1) Kinematic Solver Automated Assembly</vt:lpstr>
      <vt:lpstr>(2) Kinematic Solver Assistance of Manual Assembly: Individually and in Teams</vt:lpstr>
      <vt:lpstr>(3) Kinematic Solver Kinematic function test </vt:lpstr>
      <vt:lpstr>Kinematic Solver Animation</vt:lpstr>
      <vt:lpstr>Kinematic Solver Possibilities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"Lauß Thomas"</dc:creator>
  <cp:lastModifiedBy>Oberpeilsteiner Stefan</cp:lastModifiedBy>
  <cp:revision>1876</cp:revision>
  <cp:lastPrinted>2019-02-13T08:15:04Z</cp:lastPrinted>
  <dcterms:created xsi:type="dcterms:W3CDTF">2012-08-09T09:22:10Z</dcterms:created>
  <dcterms:modified xsi:type="dcterms:W3CDTF">2020-04-14T11:09:22Z</dcterms:modified>
</cp:coreProperties>
</file>