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9"/>
  </p:notesMasterIdLst>
  <p:sldIdLst>
    <p:sldId id="327" r:id="rId2"/>
    <p:sldId id="408" r:id="rId3"/>
    <p:sldId id="415" r:id="rId4"/>
    <p:sldId id="421" r:id="rId5"/>
    <p:sldId id="422" r:id="rId6"/>
    <p:sldId id="423" r:id="rId7"/>
    <p:sldId id="424" r:id="rId8"/>
  </p:sldIdLst>
  <p:sldSz cx="9144000" cy="5143500" type="screen16x9"/>
  <p:notesSz cx="7104063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4" userDrawn="1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3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ilipp Eichmeir" initials="P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89DD"/>
    <a:srgbClr val="BAD600"/>
    <a:srgbClr val="C4161D"/>
    <a:srgbClr val="C00000"/>
    <a:srgbClr val="E1DEC9"/>
    <a:srgbClr val="2C45FE"/>
    <a:srgbClr val="ACBEF2"/>
    <a:srgbClr val="B2C4EC"/>
    <a:srgbClr val="5454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30" autoAdjust="0"/>
    <p:restoredTop sz="95000" autoAdjust="0"/>
  </p:normalViewPr>
  <p:slideViewPr>
    <p:cSldViewPr snapToGrid="0">
      <p:cViewPr varScale="1">
        <p:scale>
          <a:sx n="140" d="100"/>
          <a:sy n="140" d="100"/>
        </p:scale>
        <p:origin x="498" y="108"/>
      </p:cViewPr>
      <p:guideLst>
        <p:guide orient="horz" pos="2164"/>
        <p:guide pos="2880"/>
        <p:guide orient="horz" pos="1620"/>
      </p:guideLst>
    </p:cSldViewPr>
  </p:slideViewPr>
  <p:outlineViewPr>
    <p:cViewPr>
      <p:scale>
        <a:sx n="33" d="100"/>
        <a:sy n="33" d="100"/>
      </p:scale>
      <p:origin x="0" y="-35094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1" d="100"/>
          <a:sy n="91" d="100"/>
        </p:scale>
        <p:origin x="-3690" y="-102"/>
      </p:cViewPr>
      <p:guideLst>
        <p:guide orient="horz" pos="3223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8427" cy="513508"/>
          </a:xfrm>
          <a:prstGeom prst="rect">
            <a:avLst/>
          </a:prstGeom>
        </p:spPr>
        <p:txBody>
          <a:bodyPr vert="horz" lIns="95079" tIns="47540" rIns="95079" bIns="4754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993" y="0"/>
            <a:ext cx="3078427" cy="513508"/>
          </a:xfrm>
          <a:prstGeom prst="rect">
            <a:avLst/>
          </a:prstGeom>
        </p:spPr>
        <p:txBody>
          <a:bodyPr vert="horz" lIns="95079" tIns="47540" rIns="95079" bIns="47540" rtlCol="0"/>
          <a:lstStyle>
            <a:lvl1pPr algn="r">
              <a:defRPr sz="1200"/>
            </a:lvl1pPr>
          </a:lstStyle>
          <a:p>
            <a:fld id="{79B3E313-CBB4-4FF2-AD91-492CD60CEADA}" type="datetimeFigureOut">
              <a:rPr lang="de-AT" smtClean="0"/>
              <a:t>14.04.2020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81013" y="1277938"/>
            <a:ext cx="61420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079" tIns="47540" rIns="95079" bIns="4754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408" y="4925409"/>
            <a:ext cx="5683250" cy="4029879"/>
          </a:xfrm>
          <a:prstGeom prst="rect">
            <a:avLst/>
          </a:prstGeom>
        </p:spPr>
        <p:txBody>
          <a:bodyPr vert="horz" lIns="95079" tIns="47540" rIns="95079" bIns="4754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721108"/>
            <a:ext cx="3078427" cy="513507"/>
          </a:xfrm>
          <a:prstGeom prst="rect">
            <a:avLst/>
          </a:prstGeom>
        </p:spPr>
        <p:txBody>
          <a:bodyPr vert="horz" lIns="95079" tIns="47540" rIns="95079" bIns="47540" rtlCol="0" anchor="b"/>
          <a:lstStyle>
            <a:lvl1pPr algn="l">
              <a:defRPr sz="1200"/>
            </a:lvl1pPr>
          </a:lstStyle>
          <a:p>
            <a:endParaRPr lang="de-AT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993" y="9721108"/>
            <a:ext cx="3078427" cy="513507"/>
          </a:xfrm>
          <a:prstGeom prst="rect">
            <a:avLst/>
          </a:prstGeom>
        </p:spPr>
        <p:txBody>
          <a:bodyPr vert="horz" lIns="95079" tIns="47540" rIns="95079" bIns="47540" rtlCol="0" anchor="b"/>
          <a:lstStyle>
            <a:lvl1pPr algn="r">
              <a:defRPr sz="1200"/>
            </a:lvl1pPr>
          </a:lstStyle>
          <a:p>
            <a:fld id="{70D08EE2-3FF0-4B5C-9E65-7E21ABC62C4B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70781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08EE2-3FF0-4B5C-9E65-7E21ABC62C4B}" type="slidenum">
              <a:rPr lang="de-AT" smtClean="0"/>
              <a:t>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89083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de-DE" dirty="0"/>
              <a:t>GAMM 2019 Annual Meeting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01FE4-60BC-4F2C-A8E6-A76BE9E9E0F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426466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00-4953-49CE-AB7D-67B9A6447AEA}" type="datetimeFigureOut">
              <a:rPr lang="de-AT" smtClean="0"/>
              <a:t>14.04.2020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01FE4-60BC-4F2C-A8E6-A76BE9E9E0F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4136623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00-4953-49CE-AB7D-67B9A6447AEA}" type="datetimeFigureOut">
              <a:rPr lang="de-AT" smtClean="0"/>
              <a:t>14.04.2020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01FE4-60BC-4F2C-A8E6-A76BE9E9E0F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08807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/>
            </a:lvl1pPr>
          </a:lstStyle>
          <a:p>
            <a:r>
              <a:rPr lang="de-DE" dirty="0"/>
              <a:t>GAMM 2019 Annual Meeting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5791200" y="4767263"/>
            <a:ext cx="2895600" cy="273844"/>
          </a:xfrm>
        </p:spPr>
        <p:txBody>
          <a:bodyPr/>
          <a:lstStyle>
            <a:lvl1pPr>
              <a:defRPr/>
            </a:lvl1pPr>
          </a:lstStyle>
          <a:p>
            <a:pPr>
              <a:lnSpc>
                <a:spcPct val="150000"/>
              </a:lnSpc>
            </a:pPr>
            <a:r>
              <a:rPr lang="de-DE" dirty="0"/>
              <a:t>GAMM 2019 Annual Meeting Vienna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213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00-4953-49CE-AB7D-67B9A6447AEA}" type="datetimeFigureOut">
              <a:rPr lang="de-AT" smtClean="0"/>
              <a:t>14.04.2020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5247608" y="4767263"/>
            <a:ext cx="3439192" cy="273844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GAMM 2019 Annual Meeting Vienna</a:t>
            </a:r>
            <a:endParaRPr lang="en-US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5316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00-4953-49CE-AB7D-67B9A6447AEA}" type="datetimeFigureOut">
              <a:rPr lang="de-AT" smtClean="0"/>
              <a:t>14.04.2020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GAMM 2019 Annual Meeting Vienna</a:t>
            </a:r>
            <a:endParaRPr lang="en-US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699072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00-4953-49CE-AB7D-67B9A6447AEA}" type="datetimeFigureOut">
              <a:rPr lang="de-AT" smtClean="0"/>
              <a:t>14.04.2020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GAMM 2019 Annual Meeting Vienna</a:t>
            </a:r>
            <a:endParaRPr lang="en-US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588654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00-4953-49CE-AB7D-67B9A6447AEA}" type="datetimeFigureOut">
              <a:rPr lang="de-AT" smtClean="0"/>
              <a:t>14.04.2020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GAMM 2019 Annual Meeting Vienna</a:t>
            </a:r>
            <a:endParaRPr lang="en-US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88123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00-4953-49CE-AB7D-67B9A6447AEA}" type="datetimeFigureOut">
              <a:rPr lang="de-AT" smtClean="0"/>
              <a:t>14.04.2020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GAMM 2019 Annual Meeting Vienna</a:t>
            </a:r>
            <a:endParaRPr lang="en-US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078944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00-4953-49CE-AB7D-67B9A6447AEA}" type="datetimeFigureOut">
              <a:rPr lang="de-AT" smtClean="0"/>
              <a:t>14.04.2020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GAMM 2019 Annual Meeting Vienna</a:t>
            </a:r>
            <a:endParaRPr lang="en-US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799600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699C00-4953-49CE-AB7D-67B9A6447AEA}" type="datetimeFigureOut">
              <a:rPr lang="de-AT" smtClean="0"/>
              <a:t>14.04.2020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401FE4-60BC-4F2C-A8E6-A76BE9E9E0F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904077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699C00-4953-49CE-AB7D-67B9A6447AEA}" type="datetimeFigureOut">
              <a:rPr lang="de-AT" smtClean="0"/>
              <a:t>14.04.2020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01FE4-60BC-4F2C-A8E6-A76BE9E9E0F1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04227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grabcad.com/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hyperlink" Target="https://grabcad.com/" TargetMode="Externa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hyperlink" Target="https://grabcad.com/" TargetMode="Externa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/>
          <p:cNvSpPr/>
          <p:nvPr/>
        </p:nvSpPr>
        <p:spPr>
          <a:xfrm>
            <a:off x="0" y="0"/>
            <a:ext cx="9144000" cy="2572133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hteck 15"/>
          <p:cNvSpPr/>
          <p:nvPr/>
        </p:nvSpPr>
        <p:spPr>
          <a:xfrm>
            <a:off x="98" y="2572133"/>
            <a:ext cx="9144000" cy="25713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" y="0"/>
            <a:ext cx="9143902" cy="257213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1805" y="1334530"/>
            <a:ext cx="2319956" cy="893575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246732" y="2936953"/>
            <a:ext cx="8897268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b="1" spc="100" dirty="0">
                <a:latin typeface="Calibri" panose="020F0502020204030204" pitchFamily="34" charset="0"/>
                <a:cs typeface="Calibri" panose="020F0502020204030204" pitchFamily="34" charset="0"/>
              </a:rPr>
              <a:t>FH-Wels Kinematik Solver: </a:t>
            </a:r>
            <a:endParaRPr lang="de-DE" sz="2800" b="1" spc="1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de-DE" sz="2200" b="1" spc="100" dirty="0" smtClean="0">
                <a:latin typeface="Calibri" panose="020F0502020204030204" pitchFamily="34" charset="0"/>
                <a:cs typeface="Calibri" panose="020F0502020204030204" pitchFamily="34" charset="0"/>
              </a:rPr>
              <a:t>Automatisierter </a:t>
            </a:r>
            <a:r>
              <a:rPr lang="de-DE" sz="2200" b="1" spc="100" dirty="0">
                <a:latin typeface="Calibri" panose="020F0502020204030204" pitchFamily="34" charset="0"/>
                <a:cs typeface="Calibri" panose="020F0502020204030204" pitchFamily="34" charset="0"/>
              </a:rPr>
              <a:t>Zusammenbau, teamorientierter Zusammenbau,</a:t>
            </a:r>
          </a:p>
          <a:p>
            <a:r>
              <a:rPr lang="de-DE" sz="2200" b="1" spc="100" dirty="0">
                <a:latin typeface="Calibri" panose="020F0502020204030204" pitchFamily="34" charset="0"/>
                <a:cs typeface="Calibri" panose="020F0502020204030204" pitchFamily="34" charset="0"/>
              </a:rPr>
              <a:t>kinematische Testung</a:t>
            </a:r>
            <a:endParaRPr lang="en-US" sz="2200" b="1" spc="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b="1" spc="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pc="100" dirty="0">
                <a:latin typeface="Calibri" panose="020F0502020204030204" pitchFamily="34" charset="0"/>
                <a:cs typeface="Calibri" panose="020F0502020204030204" pitchFamily="34" charset="0"/>
              </a:rPr>
              <a:t>wolfgang.witteveen@fh-wels.at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805" y="280965"/>
            <a:ext cx="2319956" cy="83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44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de-DE" sz="3100" b="1" dirty="0">
                <a:solidFill>
                  <a:srgbClr val="C00000"/>
                </a:solidFill>
              </a:rPr>
              <a:t>Kinematik </a:t>
            </a:r>
            <a:r>
              <a:rPr lang="de-DE" sz="3100" b="1" dirty="0" smtClean="0">
                <a:solidFill>
                  <a:srgbClr val="C00000"/>
                </a:solidFill>
              </a:rPr>
              <a:t>Solver</a:t>
            </a:r>
            <a:r>
              <a:rPr lang="de-DE" sz="2800" b="1" dirty="0" smtClean="0">
                <a:solidFill>
                  <a:srgbClr val="C00000"/>
                </a:solidFill>
              </a:rPr>
              <a:t/>
            </a:r>
            <a:br>
              <a:rPr lang="de-DE" sz="2800" b="1" dirty="0" smtClean="0">
                <a:solidFill>
                  <a:srgbClr val="C00000"/>
                </a:solidFill>
              </a:rPr>
            </a:br>
            <a:r>
              <a:rPr lang="de-DE" sz="2400" b="1" dirty="0" smtClean="0">
                <a:solidFill>
                  <a:srgbClr val="C00000"/>
                </a:solidFill>
              </a:rPr>
              <a:t>Das </a:t>
            </a:r>
            <a:r>
              <a:rPr lang="de-DE" sz="2400" b="1" dirty="0">
                <a:solidFill>
                  <a:srgbClr val="C00000"/>
                </a:solidFill>
              </a:rPr>
              <a:t>Wichtigste in aller Kürze</a:t>
            </a:r>
            <a:endParaRPr lang="de-AT" sz="2400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0"/>
            <a:ext cx="1440000" cy="5938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9F88534-0726-4FA2-AECF-46A5A9814066}"/>
              </a:ext>
            </a:extLst>
          </p:cNvPr>
          <p:cNvSpPr/>
          <p:nvPr/>
        </p:nvSpPr>
        <p:spPr>
          <a:xfrm>
            <a:off x="7608002" y="4728002"/>
            <a:ext cx="153599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de-AT" sz="1400" dirty="0">
                <a:solidFill>
                  <a:srgbClr val="C00000"/>
                </a:solidFill>
              </a:rPr>
              <a:t>© </a:t>
            </a:r>
            <a:r>
              <a:rPr lang="de-AT" sz="1400" dirty="0" err="1">
                <a:solidFill>
                  <a:srgbClr val="C00000"/>
                </a:solidFill>
                <a:latin typeface="Hemi Head Rg" panose="020B0703040202080204" pitchFamily="34" charset="0"/>
              </a:rPr>
              <a:t>FreeDyn</a:t>
            </a:r>
            <a:r>
              <a:rPr lang="de-AT" sz="1400" dirty="0">
                <a:solidFill>
                  <a:srgbClr val="C00000"/>
                </a:solidFill>
              </a:rPr>
              <a:t> 2020</a:t>
            </a:r>
            <a:endParaRPr lang="de-AT" sz="14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A0098BD2-3D92-4F07-8C53-0F97CDCCB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378982" cy="3755572"/>
          </a:xfrm>
        </p:spPr>
        <p:txBody>
          <a:bodyPr>
            <a:noAutofit/>
          </a:bodyPr>
          <a:lstStyle/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DE" sz="1800" dirty="0"/>
              <a:t>Basierend auf freiem Mehrkörpersimulationsprogramm </a:t>
            </a:r>
            <a:r>
              <a:rPr lang="de-DE" sz="1800" dirty="0" err="1"/>
              <a:t>FreeDyn</a:t>
            </a:r>
            <a:r>
              <a:rPr lang="de-DE" sz="1800" dirty="0"/>
              <a:t> (siehe Foliensatz)</a:t>
            </a:r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DE" sz="1400" dirty="0"/>
              <a:t>Adaptierbar für andere Pakete</a:t>
            </a:r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800" dirty="0"/>
              <a:t>Schneller C++ Kinematik Solver</a:t>
            </a:r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400" dirty="0"/>
              <a:t>Zwangsbedingungen werden erfüllt</a:t>
            </a:r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endParaRPr lang="de-AT" sz="1800" dirty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DE" sz="1800" dirty="0"/>
              <a:t>(1) Automatisierter Zusammenbau via</a:t>
            </a:r>
            <a:br>
              <a:rPr lang="de-DE" sz="1800" dirty="0"/>
            </a:br>
            <a:r>
              <a:rPr lang="de-DE" sz="1800" dirty="0"/>
              <a:t>Zwangsbedingungen</a:t>
            </a:r>
            <a:br>
              <a:rPr lang="de-DE" sz="1800" dirty="0"/>
            </a:br>
            <a:endParaRPr lang="de-DE" sz="1800" dirty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DE" sz="1800" dirty="0"/>
              <a:t>(2) Unterstützung von manuellem </a:t>
            </a:r>
            <a:br>
              <a:rPr lang="de-DE" sz="1800" dirty="0"/>
            </a:br>
            <a:r>
              <a:rPr lang="de-DE" sz="1800" dirty="0"/>
              <a:t>Zusammenbau: Einzeln und im Team</a:t>
            </a:r>
            <a:br>
              <a:rPr lang="de-DE" sz="1800" dirty="0"/>
            </a:br>
            <a:endParaRPr lang="de-DE" sz="1800" dirty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DE" sz="1800" dirty="0"/>
              <a:t>(3) Kinematische Funktionstestung möglich</a:t>
            </a:r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endParaRPr lang="de-DE" sz="1800" dirty="0"/>
          </a:p>
        </p:txBody>
      </p:sp>
      <p:pic>
        <p:nvPicPr>
          <p:cNvPr id="19" name="KinematicSolver_uncutted">
            <a:hlinkClick r:id="" action="ppaction://media"/>
            <a:extLst>
              <a:ext uri="{FF2B5EF4-FFF2-40B4-BE49-F238E27FC236}">
                <a16:creationId xmlns:a16="http://schemas.microsoft.com/office/drawing/2014/main" id="{B978C73C-9A80-4DD5-B242-7787657D23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4925" r="5223"/>
          <a:stretch/>
        </p:blipFill>
        <p:spPr>
          <a:xfrm>
            <a:off x="5162013" y="2199685"/>
            <a:ext cx="3628572" cy="2556109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574AD10D-6437-4D1D-91FB-50A99F0C244C}"/>
              </a:ext>
            </a:extLst>
          </p:cNvPr>
          <p:cNvSpPr txBox="1"/>
          <p:nvPr/>
        </p:nvSpPr>
        <p:spPr>
          <a:xfrm>
            <a:off x="5162013" y="1586865"/>
            <a:ext cx="383149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dirty="0"/>
              <a:t>Animation</a:t>
            </a:r>
          </a:p>
          <a:p>
            <a:pPr algn="ctr"/>
            <a:r>
              <a:rPr lang="de-DE" sz="1600" dirty="0"/>
              <a:t>(Interaktion wird inszeniert - Der </a:t>
            </a:r>
            <a:br>
              <a:rPr lang="de-DE" sz="1600" dirty="0"/>
            </a:br>
            <a:r>
              <a:rPr lang="de-DE" sz="1600" dirty="0"/>
              <a:t>Entwicklungsstand wird im Juni erreicht)</a:t>
            </a: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8075C27F-F97A-48D7-95DD-3D327042489E}"/>
              </a:ext>
            </a:extLst>
          </p:cNvPr>
          <p:cNvSpPr txBox="1"/>
          <p:nvPr/>
        </p:nvSpPr>
        <p:spPr>
          <a:xfrm>
            <a:off x="3334804" y="4804946"/>
            <a:ext cx="20954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CAD Files:</a:t>
            </a:r>
            <a:r>
              <a:rPr lang="de-AT" sz="1100" u="sng" dirty="0">
                <a:hlinkClick r:id="rId6"/>
              </a:rPr>
              <a:t>https://grabcad.com</a:t>
            </a:r>
            <a:endParaRPr lang="de-AT" sz="1100" dirty="0"/>
          </a:p>
        </p:txBody>
      </p:sp>
    </p:spTree>
    <p:extLst>
      <p:ext uri="{BB962C8B-B14F-4D97-AF65-F5344CB8AC3E}">
        <p14:creationId xmlns:p14="http://schemas.microsoft.com/office/powerpoint/2010/main" val="242429661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479F7CB-12C6-46EF-996A-2376F835B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50"/>
            <a:ext cx="8105775" cy="1570210"/>
          </a:xfrm>
        </p:spPr>
        <p:txBody>
          <a:bodyPr>
            <a:noAutofit/>
          </a:bodyPr>
          <a:lstStyle/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DE" sz="1800" dirty="0"/>
              <a:t>Intuitiver Zusammenbau der</a:t>
            </a:r>
            <a:br>
              <a:rPr lang="de-DE" sz="1800" dirty="0"/>
            </a:br>
            <a:r>
              <a:rPr lang="de-DE" sz="1800" dirty="0"/>
              <a:t>Einzelteile oder Subsystemen</a:t>
            </a:r>
            <a:br>
              <a:rPr lang="de-DE" sz="1800" dirty="0"/>
            </a:br>
            <a:r>
              <a:rPr lang="de-DE" sz="1800" dirty="0"/>
              <a:t>zu einem Gesamtmodell auf</a:t>
            </a:r>
            <a:br>
              <a:rPr lang="de-DE" sz="1800" dirty="0"/>
            </a:br>
            <a:r>
              <a:rPr lang="de-DE" sz="1800" dirty="0"/>
              <a:t>Basis von Zwangsbedingungen</a:t>
            </a:r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endParaRPr lang="de-DE" sz="1800" dirty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AT" sz="1800" dirty="0"/>
              <a:t>Für eigene Anwendung</a:t>
            </a:r>
            <a:br>
              <a:rPr lang="de-AT" sz="1800" dirty="0"/>
            </a:br>
            <a:r>
              <a:rPr lang="de-AT" sz="1800" dirty="0"/>
              <a:t>anpassbar</a:t>
            </a: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de-DE" sz="3100" b="1" dirty="0">
                <a:solidFill>
                  <a:srgbClr val="C00000"/>
                </a:solidFill>
              </a:rPr>
              <a:t>(1) Kinematik </a:t>
            </a:r>
            <a:r>
              <a:rPr lang="de-DE" sz="3100" b="1" dirty="0" smtClean="0">
                <a:solidFill>
                  <a:srgbClr val="C00000"/>
                </a:solidFill>
              </a:rPr>
              <a:t>Solver</a:t>
            </a:r>
            <a:r>
              <a:rPr lang="de-DE" sz="2800" b="1" dirty="0" smtClean="0">
                <a:solidFill>
                  <a:srgbClr val="C00000"/>
                </a:solidFill>
              </a:rPr>
              <a:t/>
            </a:r>
            <a:br>
              <a:rPr lang="de-DE" sz="2800" b="1" dirty="0" smtClean="0">
                <a:solidFill>
                  <a:srgbClr val="C00000"/>
                </a:solidFill>
              </a:rPr>
            </a:br>
            <a:r>
              <a:rPr lang="de-DE" sz="2400" b="1" dirty="0" smtClean="0">
                <a:solidFill>
                  <a:srgbClr val="C00000"/>
                </a:solidFill>
              </a:rPr>
              <a:t>Automatisierter </a:t>
            </a:r>
            <a:r>
              <a:rPr lang="de-DE" sz="2400" b="1" dirty="0">
                <a:solidFill>
                  <a:srgbClr val="C00000"/>
                </a:solidFill>
              </a:rPr>
              <a:t>Zusammenbau</a:t>
            </a:r>
            <a:endParaRPr lang="de-AT" sz="2400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0"/>
            <a:ext cx="1440000" cy="5938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9F88534-0726-4FA2-AECF-46A5A9814066}"/>
              </a:ext>
            </a:extLst>
          </p:cNvPr>
          <p:cNvSpPr/>
          <p:nvPr/>
        </p:nvSpPr>
        <p:spPr>
          <a:xfrm>
            <a:off x="7608002" y="4728002"/>
            <a:ext cx="153599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de-AT" sz="1400" dirty="0">
                <a:solidFill>
                  <a:srgbClr val="C00000"/>
                </a:solidFill>
              </a:rPr>
              <a:t>© </a:t>
            </a:r>
            <a:r>
              <a:rPr lang="de-AT" sz="1400" dirty="0" err="1">
                <a:solidFill>
                  <a:srgbClr val="C00000"/>
                </a:solidFill>
                <a:latin typeface="Hemi Head Rg" panose="020B0703040202080204" pitchFamily="34" charset="0"/>
              </a:rPr>
              <a:t>FreeDyn</a:t>
            </a:r>
            <a:r>
              <a:rPr lang="de-AT" sz="1400" dirty="0">
                <a:solidFill>
                  <a:srgbClr val="C00000"/>
                </a:solidFill>
              </a:rPr>
              <a:t> 2020</a:t>
            </a:r>
            <a:endParaRPr lang="de-AT" sz="14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436101E5-D0A1-4E51-843A-268AEAA14C70}"/>
              </a:ext>
            </a:extLst>
          </p:cNvPr>
          <p:cNvSpPr txBox="1"/>
          <p:nvPr/>
        </p:nvSpPr>
        <p:spPr>
          <a:xfrm>
            <a:off x="1834987" y="4804946"/>
            <a:ext cx="20954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CAD Files:</a:t>
            </a:r>
            <a:r>
              <a:rPr lang="de-AT" sz="1100" u="sng" dirty="0">
                <a:hlinkClick r:id="rId5"/>
              </a:rPr>
              <a:t>https://grabcad.com</a:t>
            </a:r>
            <a:endParaRPr lang="de-AT" sz="1100" dirty="0"/>
          </a:p>
        </p:txBody>
      </p:sp>
      <p:pic>
        <p:nvPicPr>
          <p:cNvPr id="10" name="BaggerZusammenbau_Einzelteile">
            <a:hlinkClick r:id="" action="ppaction://media"/>
            <a:extLst>
              <a:ext uri="{FF2B5EF4-FFF2-40B4-BE49-F238E27FC236}">
                <a16:creationId xmlns:a16="http://schemas.microsoft.com/office/drawing/2014/main" id="{F7070B24-E06D-4955-9E9D-74C388E88E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30432" y="1876852"/>
            <a:ext cx="5068711" cy="285115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6A475002-7DBE-4B73-A3B8-BA647305E6B5}"/>
              </a:ext>
            </a:extLst>
          </p:cNvPr>
          <p:cNvSpPr txBox="1"/>
          <p:nvPr/>
        </p:nvSpPr>
        <p:spPr>
          <a:xfrm>
            <a:off x="3871769" y="1461354"/>
            <a:ext cx="5186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800" dirty="0"/>
              <a:t>Animation eines automatisierten Zusammenbaus</a:t>
            </a:r>
          </a:p>
        </p:txBody>
      </p:sp>
    </p:spTree>
    <p:extLst>
      <p:ext uri="{BB962C8B-B14F-4D97-AF65-F5344CB8AC3E}">
        <p14:creationId xmlns:p14="http://schemas.microsoft.com/office/powerpoint/2010/main" val="202142085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479F7CB-12C6-46EF-996A-2376F835B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49"/>
            <a:ext cx="8105775" cy="2611359"/>
          </a:xfrm>
        </p:spPr>
        <p:txBody>
          <a:bodyPr>
            <a:noAutofit/>
          </a:bodyPr>
          <a:lstStyle/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DE" sz="1800" dirty="0"/>
              <a:t>Unterstützung des intuitiven manuellen Zusammenbaus von Einzelteilen oder Subsystemen zu einem Gesamtmodell.</a:t>
            </a:r>
          </a:p>
          <a:p>
            <a:pPr marL="0" indent="0">
              <a:buClr>
                <a:srgbClr val="C00000"/>
              </a:buClr>
              <a:buSzPct val="100000"/>
              <a:buNone/>
            </a:pPr>
            <a:endParaRPr lang="de-DE" sz="1800" dirty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DE" sz="1800" dirty="0"/>
              <a:t>Beteiligte Teams können an einem Bildschirm sein oder an verschiedenen Rechnern (Expertenteams verschiedener Gruppen, Home-Office, Trainingssituation, …..)</a:t>
            </a:r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endParaRPr lang="de-DE" sz="1800" dirty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DE" sz="1800" dirty="0"/>
              <a:t>Erster Teil der Animation auf übernächster Folie.</a:t>
            </a:r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endParaRPr lang="de-DE" sz="1800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de-DE" sz="3100" b="1" dirty="0">
                <a:solidFill>
                  <a:srgbClr val="C00000"/>
                </a:solidFill>
              </a:rPr>
              <a:t>(2) Kinematik </a:t>
            </a:r>
            <a:r>
              <a:rPr lang="de-DE" sz="3100" b="1" dirty="0" smtClean="0">
                <a:solidFill>
                  <a:srgbClr val="C00000"/>
                </a:solidFill>
              </a:rPr>
              <a:t>Solver</a:t>
            </a:r>
            <a:r>
              <a:rPr lang="de-DE" sz="2800" b="1" dirty="0" smtClean="0">
                <a:solidFill>
                  <a:srgbClr val="C00000"/>
                </a:solidFill>
              </a:rPr>
              <a:t/>
            </a:r>
            <a:br>
              <a:rPr lang="de-DE" sz="2800" b="1" dirty="0" smtClean="0">
                <a:solidFill>
                  <a:srgbClr val="C00000"/>
                </a:solidFill>
              </a:rPr>
            </a:br>
            <a:r>
              <a:rPr lang="de-DE" sz="2400" b="1" dirty="0" smtClean="0">
                <a:solidFill>
                  <a:srgbClr val="C00000"/>
                </a:solidFill>
              </a:rPr>
              <a:t>Unterstützung </a:t>
            </a:r>
            <a:r>
              <a:rPr lang="de-DE" sz="2400" b="1" dirty="0">
                <a:solidFill>
                  <a:srgbClr val="C00000"/>
                </a:solidFill>
              </a:rPr>
              <a:t>von manuellem Zusammenbau: Einzeln und im Team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0"/>
            <a:ext cx="1440000" cy="5938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9F88534-0726-4FA2-AECF-46A5A9814066}"/>
              </a:ext>
            </a:extLst>
          </p:cNvPr>
          <p:cNvSpPr/>
          <p:nvPr/>
        </p:nvSpPr>
        <p:spPr>
          <a:xfrm>
            <a:off x="7608002" y="4728002"/>
            <a:ext cx="153599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de-AT" sz="1400" dirty="0">
                <a:solidFill>
                  <a:srgbClr val="C00000"/>
                </a:solidFill>
              </a:rPr>
              <a:t>© </a:t>
            </a:r>
            <a:r>
              <a:rPr lang="de-AT" sz="1400" dirty="0" err="1">
                <a:solidFill>
                  <a:srgbClr val="C00000"/>
                </a:solidFill>
                <a:latin typeface="Hemi Head Rg" panose="020B0703040202080204" pitchFamily="34" charset="0"/>
              </a:rPr>
              <a:t>FreeDyn</a:t>
            </a:r>
            <a:r>
              <a:rPr lang="de-AT" sz="1400" dirty="0">
                <a:solidFill>
                  <a:srgbClr val="C00000"/>
                </a:solidFill>
              </a:rPr>
              <a:t> 2020</a:t>
            </a:r>
            <a:endParaRPr lang="de-AT" sz="1400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243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479F7CB-12C6-46EF-996A-2376F835B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49"/>
            <a:ext cx="8105775" cy="2611359"/>
          </a:xfrm>
        </p:spPr>
        <p:txBody>
          <a:bodyPr>
            <a:noAutofit/>
          </a:bodyPr>
          <a:lstStyle/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DE" sz="1800" dirty="0"/>
              <a:t>Ein oder mehrere Körper eines Mehrkörpersystems werden durch Bewegungsvorgabe verschoben. Der Rest des Systems verschiebt sich entsprechend der Zwangsbedingungen.</a:t>
            </a:r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DE" sz="1800" dirty="0"/>
              <a:t>Es können beliebig viele Bewegungsvorgaben an mehreren Bildschirmen (und Orten) gleichzeitig gemacht werden.</a:t>
            </a:r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DE" sz="1400" dirty="0"/>
              <a:t>Szenario: Modell einer Fertigungsstraße: Person A an Ort A betätigt kinematisch Roboter A – Person B an Ort B betätigt kinematisch Roboter B – Beide sehen die Bewegung beider Roboter.</a:t>
            </a:r>
            <a:endParaRPr lang="de-DE" sz="1800" dirty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DE" sz="1800" dirty="0"/>
              <a:t>Anwendungen: Intuitive kinematische Testung (von Varianten), Schulung, Training, Support, Home-Office, Fernsteuerung, …</a:t>
            </a:r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endParaRPr lang="de-DE" sz="1800" dirty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DE" sz="1800" dirty="0"/>
              <a:t>Zweiter Teil der Animation auf der nächsten Folie</a:t>
            </a:r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endParaRPr lang="de-DE" sz="1800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de-DE" sz="3100" b="1" dirty="0">
                <a:solidFill>
                  <a:srgbClr val="C00000"/>
                </a:solidFill>
              </a:rPr>
              <a:t>(3) Kinematik </a:t>
            </a:r>
            <a:r>
              <a:rPr lang="de-DE" sz="3100" b="1" dirty="0" smtClean="0">
                <a:solidFill>
                  <a:srgbClr val="C00000"/>
                </a:solidFill>
              </a:rPr>
              <a:t>Solver</a:t>
            </a:r>
            <a:r>
              <a:rPr lang="de-DE" sz="2800" b="1" dirty="0" smtClean="0">
                <a:solidFill>
                  <a:srgbClr val="C00000"/>
                </a:solidFill>
              </a:rPr>
              <a:t/>
            </a:r>
            <a:br>
              <a:rPr lang="de-DE" sz="2800" b="1" dirty="0" smtClean="0">
                <a:solidFill>
                  <a:srgbClr val="C00000"/>
                </a:solidFill>
              </a:rPr>
            </a:br>
            <a:r>
              <a:rPr lang="de-DE" sz="2400" b="1" dirty="0" smtClean="0">
                <a:solidFill>
                  <a:srgbClr val="C00000"/>
                </a:solidFill>
              </a:rPr>
              <a:t>Kinematische </a:t>
            </a:r>
            <a:r>
              <a:rPr lang="de-DE" sz="2400" b="1" dirty="0">
                <a:solidFill>
                  <a:srgbClr val="C00000"/>
                </a:solidFill>
              </a:rPr>
              <a:t>Funktionstestung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0"/>
            <a:ext cx="1440000" cy="5938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9F88534-0726-4FA2-AECF-46A5A9814066}"/>
              </a:ext>
            </a:extLst>
          </p:cNvPr>
          <p:cNvSpPr/>
          <p:nvPr/>
        </p:nvSpPr>
        <p:spPr>
          <a:xfrm>
            <a:off x="7608002" y="4728002"/>
            <a:ext cx="153599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de-AT" sz="1400" dirty="0">
                <a:solidFill>
                  <a:srgbClr val="C00000"/>
                </a:solidFill>
              </a:rPr>
              <a:t>© </a:t>
            </a:r>
            <a:r>
              <a:rPr lang="de-AT" sz="1400" dirty="0" err="1">
                <a:solidFill>
                  <a:srgbClr val="C00000"/>
                </a:solidFill>
                <a:latin typeface="Hemi Head Rg" panose="020B0703040202080204" pitchFamily="34" charset="0"/>
              </a:rPr>
              <a:t>FreeDyn</a:t>
            </a:r>
            <a:r>
              <a:rPr lang="de-AT" sz="1400" dirty="0">
                <a:solidFill>
                  <a:srgbClr val="C00000"/>
                </a:solidFill>
              </a:rPr>
              <a:t> 2020</a:t>
            </a:r>
            <a:endParaRPr lang="de-AT" sz="1400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775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479F7CB-12C6-46EF-996A-2376F835B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49"/>
            <a:ext cx="8105775" cy="1307661"/>
          </a:xfrm>
        </p:spPr>
        <p:txBody>
          <a:bodyPr>
            <a:noAutofit/>
          </a:bodyPr>
          <a:lstStyle/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DE" sz="1800" dirty="0"/>
              <a:t>ACHTUNG: Die Interaktion ist inszeniert, da wir eine Vision vermitteln wollen. Im Juni 2020 wird der Entwicklungsstand tatsächlich soweit sein. </a:t>
            </a:r>
          </a:p>
          <a:p>
            <a:pPr marL="0" indent="0">
              <a:buClr>
                <a:srgbClr val="C00000"/>
              </a:buClr>
              <a:buSzPct val="100000"/>
              <a:buNone/>
            </a:pPr>
            <a:endParaRPr lang="de-DE" sz="1800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de-DE" sz="3100" b="1" dirty="0">
                <a:solidFill>
                  <a:srgbClr val="C00000"/>
                </a:solidFill>
              </a:rPr>
              <a:t>Kinematik </a:t>
            </a:r>
            <a:r>
              <a:rPr lang="de-DE" sz="3100" b="1" dirty="0" smtClean="0">
                <a:solidFill>
                  <a:srgbClr val="C00000"/>
                </a:solidFill>
              </a:rPr>
              <a:t>Solver</a:t>
            </a:r>
            <a:r>
              <a:rPr lang="de-DE" sz="2800" b="1" dirty="0" smtClean="0">
                <a:solidFill>
                  <a:srgbClr val="C00000"/>
                </a:solidFill>
              </a:rPr>
              <a:t/>
            </a:r>
            <a:br>
              <a:rPr lang="de-DE" sz="2800" b="1" dirty="0" smtClean="0">
                <a:solidFill>
                  <a:srgbClr val="C00000"/>
                </a:solidFill>
              </a:rPr>
            </a:br>
            <a:r>
              <a:rPr lang="de-DE" sz="2400" b="1" dirty="0" smtClean="0">
                <a:solidFill>
                  <a:srgbClr val="C00000"/>
                </a:solidFill>
              </a:rPr>
              <a:t>Animation</a:t>
            </a:r>
            <a:endParaRPr lang="de-DE" sz="2400" b="1" dirty="0">
              <a:solidFill>
                <a:srgbClr val="C00000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0"/>
            <a:ext cx="1440000" cy="5938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9F88534-0726-4FA2-AECF-46A5A9814066}"/>
              </a:ext>
            </a:extLst>
          </p:cNvPr>
          <p:cNvSpPr/>
          <p:nvPr/>
        </p:nvSpPr>
        <p:spPr>
          <a:xfrm>
            <a:off x="7608002" y="4728002"/>
            <a:ext cx="153599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de-AT" sz="1400" dirty="0">
                <a:solidFill>
                  <a:srgbClr val="C00000"/>
                </a:solidFill>
              </a:rPr>
              <a:t>© </a:t>
            </a:r>
            <a:r>
              <a:rPr lang="de-AT" sz="1400" dirty="0" err="1">
                <a:solidFill>
                  <a:srgbClr val="C00000"/>
                </a:solidFill>
                <a:latin typeface="Hemi Head Rg" panose="020B0703040202080204" pitchFamily="34" charset="0"/>
              </a:rPr>
              <a:t>FreeDyn</a:t>
            </a:r>
            <a:r>
              <a:rPr lang="de-AT" sz="1400" dirty="0">
                <a:solidFill>
                  <a:srgbClr val="C00000"/>
                </a:solidFill>
              </a:rPr>
              <a:t> 2020</a:t>
            </a:r>
            <a:endParaRPr lang="de-AT" sz="14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C968B2A-C83B-4649-BC41-8FC19BBD3A4D}"/>
              </a:ext>
            </a:extLst>
          </p:cNvPr>
          <p:cNvSpPr txBox="1"/>
          <p:nvPr/>
        </p:nvSpPr>
        <p:spPr>
          <a:xfrm>
            <a:off x="457200" y="4804946"/>
            <a:ext cx="209544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CAD Files:</a:t>
            </a:r>
            <a:r>
              <a:rPr lang="de-AT" sz="1100" u="sng" dirty="0">
                <a:hlinkClick r:id="rId5"/>
              </a:rPr>
              <a:t>https://grabcad.com</a:t>
            </a:r>
            <a:endParaRPr lang="de-AT" sz="1100" dirty="0"/>
          </a:p>
        </p:txBody>
      </p:sp>
      <p:pic>
        <p:nvPicPr>
          <p:cNvPr id="10" name="KinematicSolver_uncutted">
            <a:hlinkClick r:id="" action="ppaction://media"/>
            <a:extLst>
              <a:ext uri="{FF2B5EF4-FFF2-40B4-BE49-F238E27FC236}">
                <a16:creationId xmlns:a16="http://schemas.microsoft.com/office/drawing/2014/main" id="{86B1B4FE-B090-4812-A777-FCACC8BB82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2144" r="5223"/>
          <a:stretch/>
        </p:blipFill>
        <p:spPr>
          <a:xfrm>
            <a:off x="2312921" y="1853979"/>
            <a:ext cx="4518157" cy="2743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6413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>
            <a:extLst>
              <a:ext uri="{FF2B5EF4-FFF2-40B4-BE49-F238E27FC236}">
                <a16:creationId xmlns:a16="http://schemas.microsoft.com/office/drawing/2014/main" id="{5479F7CB-12C6-46EF-996A-2376F835B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00149"/>
            <a:ext cx="8105775" cy="3326584"/>
          </a:xfrm>
        </p:spPr>
        <p:txBody>
          <a:bodyPr>
            <a:noAutofit/>
          </a:bodyPr>
          <a:lstStyle/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DE" sz="1800" dirty="0"/>
              <a:t>Automatisierter Modellzusammenbau von Varianten</a:t>
            </a:r>
            <a:br>
              <a:rPr lang="de-DE" sz="1800" dirty="0"/>
            </a:br>
            <a:endParaRPr lang="de-DE" sz="1800" dirty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DE" sz="1800" dirty="0"/>
              <a:t>Automatisierte kinematische Funktionstestung von Varianten</a:t>
            </a:r>
            <a:br>
              <a:rPr lang="de-DE" sz="1800" dirty="0"/>
            </a:br>
            <a:endParaRPr lang="de-DE" sz="1800" dirty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DE" sz="1800" dirty="0"/>
              <a:t>Intuitive, interaktive Funktionstestung (von Varianten) – Evtl. für Verkauf</a:t>
            </a:r>
            <a:br>
              <a:rPr lang="de-DE" sz="1800" dirty="0"/>
            </a:br>
            <a:endParaRPr lang="de-DE" sz="1800" dirty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DE" sz="1800" dirty="0"/>
              <a:t>Denkbare Szenarien: Verkauf, Schulung, Support, …</a:t>
            </a:r>
            <a:br>
              <a:rPr lang="de-DE" sz="1800" dirty="0"/>
            </a:br>
            <a:endParaRPr lang="de-DE" sz="1800" dirty="0"/>
          </a:p>
          <a:p>
            <a:pPr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DE" sz="1800" dirty="0"/>
              <a:t>Kinematische Testung komplexer Systeme (Fertigungsstraßen, …)</a:t>
            </a:r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r>
              <a:rPr lang="de-DE" sz="1400" dirty="0"/>
              <a:t>Automatisiert, Manuell, …</a:t>
            </a:r>
          </a:p>
          <a:p>
            <a:pPr lvl="1">
              <a:buClr>
                <a:srgbClr val="C00000"/>
              </a:buClr>
              <a:buSzPct val="100000"/>
              <a:buFont typeface="Calibri" panose="020F0502020204030204" pitchFamily="34" charset="0"/>
              <a:buChar char="•"/>
            </a:pPr>
            <a:endParaRPr lang="de-DE" sz="1400" dirty="0"/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de-DE" sz="3100" b="1" dirty="0">
                <a:solidFill>
                  <a:srgbClr val="C00000"/>
                </a:solidFill>
              </a:rPr>
              <a:t>Kinematik </a:t>
            </a:r>
            <a:r>
              <a:rPr lang="de-DE" sz="3100" b="1" dirty="0" smtClean="0">
                <a:solidFill>
                  <a:srgbClr val="C00000"/>
                </a:solidFill>
              </a:rPr>
              <a:t>Solver</a:t>
            </a:r>
            <a:r>
              <a:rPr lang="de-DE" sz="2800" b="1" dirty="0" smtClean="0">
                <a:solidFill>
                  <a:srgbClr val="C00000"/>
                </a:solidFill>
              </a:rPr>
              <a:t/>
            </a:r>
            <a:br>
              <a:rPr lang="de-DE" sz="2800" b="1" dirty="0" smtClean="0">
                <a:solidFill>
                  <a:srgbClr val="C00000"/>
                </a:solidFill>
              </a:rPr>
            </a:br>
            <a:r>
              <a:rPr lang="de-DE" sz="2400" b="1" dirty="0" smtClean="0">
                <a:solidFill>
                  <a:srgbClr val="C00000"/>
                </a:solidFill>
              </a:rPr>
              <a:t>Möglichkeiten</a:t>
            </a:r>
            <a:endParaRPr lang="de-DE" sz="2400" b="1" dirty="0">
              <a:solidFill>
                <a:srgbClr val="C00000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00" y="0"/>
            <a:ext cx="1440000" cy="5938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59F88534-0726-4FA2-AECF-46A5A9814066}"/>
              </a:ext>
            </a:extLst>
          </p:cNvPr>
          <p:cNvSpPr/>
          <p:nvPr/>
        </p:nvSpPr>
        <p:spPr>
          <a:xfrm>
            <a:off x="7608002" y="4728002"/>
            <a:ext cx="153599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de-AT" sz="1400" dirty="0">
                <a:solidFill>
                  <a:srgbClr val="C00000"/>
                </a:solidFill>
              </a:rPr>
              <a:t>© </a:t>
            </a:r>
            <a:r>
              <a:rPr lang="de-AT" sz="1400" dirty="0" err="1">
                <a:solidFill>
                  <a:srgbClr val="C00000"/>
                </a:solidFill>
                <a:latin typeface="Hemi Head Rg" panose="020B0703040202080204" pitchFamily="34" charset="0"/>
              </a:rPr>
              <a:t>FreeDyn</a:t>
            </a:r>
            <a:r>
              <a:rPr lang="de-AT" sz="1400" dirty="0">
                <a:solidFill>
                  <a:srgbClr val="C00000"/>
                </a:solidFill>
              </a:rPr>
              <a:t> 2020</a:t>
            </a:r>
            <a:endParaRPr lang="de-AT" sz="1400" dirty="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106305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396</Words>
  <Application>Microsoft Office PowerPoint</Application>
  <PresentationFormat>Bildschirmpräsentation (16:9)</PresentationFormat>
  <Paragraphs>53</Paragraphs>
  <Slides>7</Slides>
  <Notes>1</Notes>
  <HiddenSlides>0</HiddenSlides>
  <MMClips>3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1" baseType="lpstr">
      <vt:lpstr>Arial</vt:lpstr>
      <vt:lpstr>Calibri</vt:lpstr>
      <vt:lpstr>Hemi Head Rg</vt:lpstr>
      <vt:lpstr>Larissa</vt:lpstr>
      <vt:lpstr>PowerPoint-Präsentation</vt:lpstr>
      <vt:lpstr>Kinematik Solver Das Wichtigste in aller Kürze</vt:lpstr>
      <vt:lpstr>(1) Kinematik Solver Automatisierter Zusammenbau</vt:lpstr>
      <vt:lpstr>(2) Kinematik Solver Unterstützung von manuellem Zusammenbau: Einzeln und im Team</vt:lpstr>
      <vt:lpstr>(3) Kinematik Solver Kinematische Funktionstestung</vt:lpstr>
      <vt:lpstr>Kinematik Solver Animation</vt:lpstr>
      <vt:lpstr>Kinematik Solver Möglichkeiten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"Lauß Thomas"</dc:creator>
  <cp:lastModifiedBy>Oberpeilsteiner Stefan</cp:lastModifiedBy>
  <cp:revision>1870</cp:revision>
  <cp:lastPrinted>2019-02-13T08:15:04Z</cp:lastPrinted>
  <dcterms:created xsi:type="dcterms:W3CDTF">2012-08-09T09:22:10Z</dcterms:created>
  <dcterms:modified xsi:type="dcterms:W3CDTF">2020-04-14T11:06:11Z</dcterms:modified>
</cp:coreProperties>
</file>