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33" r:id="rId2"/>
    <p:sldId id="665" r:id="rId3"/>
    <p:sldId id="610" r:id="rId4"/>
    <p:sldId id="627" r:id="rId5"/>
    <p:sldId id="607" r:id="rId6"/>
    <p:sldId id="662" r:id="rId7"/>
    <p:sldId id="663" r:id="rId8"/>
    <p:sldId id="612" r:id="rId9"/>
    <p:sldId id="613" r:id="rId10"/>
    <p:sldId id="614" r:id="rId11"/>
    <p:sldId id="666" r:id="rId12"/>
    <p:sldId id="615" r:id="rId13"/>
    <p:sldId id="616" r:id="rId14"/>
    <p:sldId id="667" r:id="rId15"/>
    <p:sldId id="668" r:id="rId16"/>
    <p:sldId id="669" r:id="rId17"/>
    <p:sldId id="617" r:id="rId18"/>
    <p:sldId id="630" r:id="rId19"/>
    <p:sldId id="664" r:id="rId20"/>
    <p:sldId id="670" r:id="rId21"/>
  </p:sldIdLst>
  <p:sldSz cx="9144000" cy="6858000" type="screen4x3"/>
  <p:notesSz cx="6669088" cy="9926638"/>
  <p:defaultTextStyle>
    <a:defPPr>
      <a:defRPr lang="de-DE"/>
    </a:defPPr>
    <a:lvl1pPr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2">
          <p15:clr>
            <a:srgbClr val="A4A3A4"/>
          </p15:clr>
        </p15:guide>
        <p15:guide id="2" orient="horz" pos="3657">
          <p15:clr>
            <a:srgbClr val="A4A3A4"/>
          </p15:clr>
        </p15:guide>
        <p15:guide id="3" orient="horz" pos="1367">
          <p15:clr>
            <a:srgbClr val="A4A3A4"/>
          </p15:clr>
        </p15:guide>
        <p15:guide id="4" pos="727">
          <p15:clr>
            <a:srgbClr val="A4A3A4"/>
          </p15:clr>
        </p15:guide>
        <p15:guide id="5" pos="5049">
          <p15:clr>
            <a:srgbClr val="A4A3A4"/>
          </p15:clr>
        </p15:guide>
        <p15:guide id="6" pos="29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tteveen Wolfgang" initials="WW" lastIdx="1" clrIdx="0">
    <p:extLst>
      <p:ext uri="{19B8F6BF-5375-455C-9EA6-DF929625EA0E}">
        <p15:presenceInfo xmlns:p15="http://schemas.microsoft.com/office/powerpoint/2012/main" userId="S-1-5-21-2518422877-1314745675-1541441037-47703" providerId="AD"/>
      </p:ext>
    </p:extLst>
  </p:cmAuthor>
  <p:cmAuthor id="2" name="Pichler Florian" initials="PF" lastIdx="3" clrIdx="1">
    <p:extLst>
      <p:ext uri="{19B8F6BF-5375-455C-9EA6-DF929625EA0E}">
        <p15:presenceInfo xmlns:p15="http://schemas.microsoft.com/office/powerpoint/2012/main" userId="S-1-5-21-2518422877-1314745675-1541441037-479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895C01"/>
    <a:srgbClr val="FFCC66"/>
    <a:srgbClr val="E8BA94"/>
    <a:srgbClr val="DCBBA0"/>
    <a:srgbClr val="CC0000"/>
    <a:srgbClr val="993366"/>
    <a:srgbClr val="9D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55" autoAdjust="0"/>
  </p:normalViewPr>
  <p:slideViewPr>
    <p:cSldViewPr snapToGrid="0">
      <p:cViewPr varScale="1">
        <p:scale>
          <a:sx n="70" d="100"/>
          <a:sy n="70" d="100"/>
        </p:scale>
        <p:origin x="1128" y="60"/>
      </p:cViewPr>
      <p:guideLst>
        <p:guide orient="horz" pos="762"/>
        <p:guide orient="horz" pos="3657"/>
        <p:guide orient="horz" pos="1367"/>
        <p:guide pos="727"/>
        <p:guide pos="5049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463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776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463" y="942776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fld id="{A1763650-23BF-4EB0-A8DA-4AA4A60560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837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955" y="4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7713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8814" y="4714656"/>
            <a:ext cx="4891460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0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955" y="9429309"/>
            <a:ext cx="2890137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9" rIns="91437" bIns="4571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4" charset="-128"/>
              </a:defRPr>
            </a:lvl1pPr>
          </a:lstStyle>
          <a:p>
            <a:pPr>
              <a:defRPr/>
            </a:pPr>
            <a:fld id="{1FEC64CC-6D86-4F62-99E1-D3B7632240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930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29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43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71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74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447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293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61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049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484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52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47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97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20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64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59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5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143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57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C64CC-6D86-4F62-99E1-D3B7632240D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14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FHO Linie für PPT-Titel Wels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922963"/>
            <a:ext cx="80629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8" descr="wels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7600" y="2133600"/>
            <a:ext cx="69215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1" name="Rectangle 25"/>
          <p:cNvSpPr>
            <a:spLocks noGrp="1" noChangeArrowheads="1"/>
          </p:cNvSpPr>
          <p:nvPr>
            <p:ph type="ctrTitle" sz="quarter"/>
          </p:nvPr>
        </p:nvSpPr>
        <p:spPr>
          <a:xfrm>
            <a:off x="1144588" y="4144963"/>
            <a:ext cx="6851650" cy="517525"/>
          </a:xfrm>
        </p:spPr>
        <p:txBody>
          <a:bodyPr anchor="t"/>
          <a:lstStyle>
            <a:lvl1pPr algn="r">
              <a:defRPr sz="3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54113" y="4868863"/>
            <a:ext cx="6835775" cy="244475"/>
          </a:xfrm>
        </p:spPr>
        <p:txBody>
          <a:bodyPr/>
          <a:lstStyle>
            <a:lvl1pPr algn="r">
              <a:defRPr sz="1600" b="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08738" y="827088"/>
            <a:ext cx="1835150" cy="25050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98525" y="827088"/>
            <a:ext cx="5357813" cy="250507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113" y="1727200"/>
            <a:ext cx="3595687" cy="160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27200"/>
            <a:ext cx="3595688" cy="160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FHO Linie für PPT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6172200"/>
            <a:ext cx="824388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FH Logo für PPT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981825" y="446088"/>
            <a:ext cx="1262063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98525" y="827088"/>
            <a:ext cx="597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27200"/>
            <a:ext cx="73437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261100"/>
            <a:ext cx="58340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defRPr sz="1400">
                <a:ea typeface="ＭＳ Ｐゴシック" pitchFamily="4" charset="-128"/>
              </a:defRPr>
            </a:lvl1pPr>
          </a:lstStyle>
          <a:p>
            <a:pPr>
              <a:defRPr/>
            </a:pPr>
            <a:r>
              <a:rPr lang="de-DE"/>
              <a:t>FH OÖ Campus Wels 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045200" y="6261100"/>
            <a:ext cx="1905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de-DE" sz="800">
                <a:ea typeface="ＭＳ Ｐゴシック" pitchFamily="4" charset="-128"/>
              </a:rPr>
              <a:t>Seite </a:t>
            </a:r>
            <a:fld id="{BF141AA3-26D9-4C6D-98B7-B55E57D15C98}" type="slidenum">
              <a:rPr lang="de-DE" sz="800">
                <a:ea typeface="ＭＳ Ｐゴシック" pitchFamily="4" charset="-128"/>
              </a:rPr>
              <a:pPr algn="r">
                <a:defRPr/>
              </a:pPr>
              <a:t>‹Nr.›</a:t>
            </a:fld>
            <a:endParaRPr lang="de-DE" sz="800">
              <a:ea typeface="ＭＳ Ｐゴシック" pitchFamily="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4" charset="-128"/>
        </a:defRPr>
      </a:lvl9pPr>
    </p:titleStyle>
    <p:bodyStyle>
      <a:lvl1pPr marL="342900" indent="-334963" algn="l" rtl="0" eaLnBrk="0" fontAlgn="base" hangingPunct="0">
        <a:spcBef>
          <a:spcPct val="20000"/>
        </a:spcBef>
        <a:spcAft>
          <a:spcPct val="0"/>
        </a:spcAft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127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110000"/>
        <a:buFont typeface="Arial" charset="0"/>
        <a:buBlip>
          <a:blip r:embed="rId15"/>
        </a:buBlip>
        <a:defRPr sz="1600">
          <a:solidFill>
            <a:schemeClr val="tx1"/>
          </a:solidFill>
          <a:latin typeface="+mn-lt"/>
          <a:ea typeface="+mn-ea"/>
        </a:defRPr>
      </a:lvl2pPr>
      <a:lvl3pPr marL="561975" indent="-2365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90000"/>
        <a:buBlip>
          <a:blip r:embed="rId16"/>
        </a:buBlip>
        <a:defRPr sz="1600">
          <a:solidFill>
            <a:schemeClr val="tx1"/>
          </a:solidFill>
          <a:latin typeface="+mn-lt"/>
          <a:ea typeface="+mn-ea"/>
        </a:defRPr>
      </a:lvl3pPr>
      <a:lvl4pPr marL="760413" indent="-1968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120000"/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765175" indent="-31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5pPr>
      <a:lvl6pPr marL="12223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6pPr>
      <a:lvl7pPr marL="16795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7pPr>
      <a:lvl8pPr marL="21367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8pPr>
      <a:lvl9pPr marL="2593975" indent="-3175" algn="l" rtl="0" fontAlgn="base">
        <a:lnSpc>
          <a:spcPct val="110000"/>
        </a:lnSpc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avi"/><Relationship Id="rId7" Type="http://schemas.openxmlformats.org/officeDocument/2006/relationships/image" Target="../media/image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0.w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3486" y="4332097"/>
            <a:ext cx="7571522" cy="1107996"/>
          </a:xfrm>
        </p:spPr>
        <p:txBody>
          <a:bodyPr/>
          <a:lstStyle/>
          <a:p>
            <a:pPr eaLnBrk="1" hangingPunct="1"/>
            <a:r>
              <a:rPr lang="de-DE" sz="1200" dirty="0"/>
              <a:t/>
            </a:r>
            <a:br>
              <a:rPr lang="de-DE" sz="1200" dirty="0"/>
            </a:br>
            <a:r>
              <a:rPr lang="de-DE" sz="2400" dirty="0" smtClean="0"/>
              <a:t>Sehr schnelle und genaue Berechnung von Kontakt- und Reibkräften in dynamischen Systemen</a:t>
            </a:r>
            <a:br>
              <a:rPr lang="de-DE" sz="2400" dirty="0" smtClean="0"/>
            </a:br>
            <a:r>
              <a:rPr lang="de-DE" sz="1200" b="0" dirty="0" smtClean="0"/>
              <a:t>wolfgang.witteveen@fh-wels.at</a:t>
            </a:r>
            <a:endParaRPr lang="de-DE" sz="1000" b="0" dirty="0"/>
          </a:p>
        </p:txBody>
      </p:sp>
    </p:spTree>
    <p:extLst>
      <p:ext uri="{BB962C8B-B14F-4D97-AF65-F5344CB8AC3E}">
        <p14:creationId xmlns:p14="http://schemas.microsoft.com/office/powerpoint/2010/main" val="1749324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Hauptlager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115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 smtClean="0"/>
              <a:t>Ziel: Haften, Gleiten in einer Hauptlagerfügestelle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 smtClean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1800" dirty="0" smtClean="0"/>
          </a:p>
        </p:txBody>
      </p:sp>
      <p:pic>
        <p:nvPicPr>
          <p:cNvPr id="12" name="Status50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4760" t="13446" b="43154"/>
          <a:stretch/>
        </p:blipFill>
        <p:spPr>
          <a:xfrm>
            <a:off x="2791022" y="3851644"/>
            <a:ext cx="3787140" cy="262354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48387" y="3434581"/>
            <a:ext cx="409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Contact Status: </a:t>
            </a:r>
            <a:r>
              <a:rPr lang="en-US" sz="1600" dirty="0" smtClean="0">
                <a:solidFill>
                  <a:srgbClr val="0000FF"/>
                </a:solidFill>
              </a:rPr>
              <a:t>Slipping</a:t>
            </a:r>
            <a:r>
              <a:rPr lang="en-US" sz="1600" dirty="0" smtClean="0"/>
              <a:t> / </a:t>
            </a:r>
            <a:r>
              <a:rPr lang="en-US" sz="1600" dirty="0" smtClean="0">
                <a:solidFill>
                  <a:srgbClr val="92D050"/>
                </a:solidFill>
              </a:rPr>
              <a:t>Sticking</a:t>
            </a:r>
            <a:r>
              <a:rPr lang="en-US" sz="1600" dirty="0" smtClean="0"/>
              <a:t> / </a:t>
            </a:r>
            <a:r>
              <a:rPr lang="en-US" sz="1600" dirty="0" smtClean="0">
                <a:solidFill>
                  <a:srgbClr val="FF0000"/>
                </a:solidFill>
              </a:rPr>
              <a:t>Gaping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36595" y="2635145"/>
            <a:ext cx="40959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smtClean="0"/>
              <a:t>Animation bei 5000 U/min</a:t>
            </a:r>
          </a:p>
          <a:p>
            <a:r>
              <a:rPr lang="de-DE" sz="1800" dirty="0" smtClean="0"/>
              <a:t>(Lokaler Zustand in der Kontaktfläche)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52110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094446"/>
            <a:ext cx="72237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Fügestelle geschraubtes Pleuel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Referenzprojekt „Fügestelle im großen Pleuelauge“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Ziel: Kontaktspannungen in einer Fügestelle unter Berücksichtigung der vollen Dynamik </a:t>
            </a:r>
            <a:r>
              <a:rPr lang="de-DE" sz="2000" dirty="0"/>
              <a:t>und Schraubenvorspannung</a:t>
            </a:r>
            <a:endParaRPr lang="de-DE" sz="2000" dirty="0" smtClean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10000 U/min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Statischer Vergleich mit nichtlinearer FEM (Kontakt </a:t>
            </a:r>
            <a:r>
              <a:rPr lang="de-DE" sz="2000" dirty="0"/>
              <a:t>zufolge Schraubenvorspannung)</a:t>
            </a:r>
            <a:endParaRPr lang="de-DE" sz="2000" dirty="0" smtClean="0"/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Normalspannungen</a:t>
            </a:r>
            <a:br>
              <a:rPr lang="de-DE" sz="1600" dirty="0" smtClean="0"/>
            </a:br>
            <a:r>
              <a:rPr lang="de-DE" sz="1600" dirty="0" smtClean="0"/>
              <a:t>in der Fügestelle des</a:t>
            </a:r>
            <a:br>
              <a:rPr lang="de-DE" sz="1600" dirty="0" smtClean="0"/>
            </a:br>
            <a:r>
              <a:rPr lang="de-DE" sz="1600" dirty="0" smtClean="0"/>
              <a:t>großen Pleuelauges</a:t>
            </a:r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40 KM steht für </a:t>
            </a:r>
            <a:br>
              <a:rPr lang="de-DE" sz="1600" dirty="0" smtClean="0"/>
            </a:br>
            <a:r>
              <a:rPr lang="de-DE" sz="1600" dirty="0" smtClean="0"/>
              <a:t>40 Kontaktmoden</a:t>
            </a:r>
            <a:endParaRPr lang="de-DE" sz="16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34407"/>
          <a:stretch/>
        </p:blipFill>
        <p:spPr>
          <a:xfrm>
            <a:off x="4631475" y="4209144"/>
            <a:ext cx="3748796" cy="18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76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7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094446"/>
            <a:ext cx="72237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Fügestelle geschraubtes Pleuel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7"/>
              </a:buBlip>
            </a:pPr>
            <a:r>
              <a:rPr lang="de-DE" sz="2000" dirty="0" smtClean="0"/>
              <a:t>Referenzprojekt „Fügestelle im großen Pleuelauge“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7"/>
              </a:buBlip>
            </a:pPr>
            <a:r>
              <a:rPr lang="de-DE" sz="1800" dirty="0" smtClean="0"/>
              <a:t>10s CPU Zeit je Umdrehung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7"/>
              </a:buBlip>
            </a:pPr>
            <a:r>
              <a:rPr lang="de-DE" sz="1800" dirty="0" smtClean="0"/>
              <a:t>Nichtlinearer Kontakt: Öffnen, Schließen, Lokales Haften und Gleiten</a:t>
            </a:r>
          </a:p>
        </p:txBody>
      </p:sp>
      <p:pic>
        <p:nvPicPr>
          <p:cNvPr id="7" name="crank_assembly_60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8182" t="824" r="25195" b="-824"/>
          <a:stretch/>
        </p:blipFill>
        <p:spPr>
          <a:xfrm>
            <a:off x="362313" y="4025140"/>
            <a:ext cx="2729698" cy="2769843"/>
          </a:xfrm>
          <a:prstGeom prst="rect">
            <a:avLst/>
          </a:prstGeom>
        </p:spPr>
      </p:pic>
      <p:pic>
        <p:nvPicPr>
          <p:cNvPr id="8" name="1Umdrehung_schnel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8571" t="13133" r="64667" b="3397"/>
          <a:stretch/>
        </p:blipFill>
        <p:spPr>
          <a:xfrm>
            <a:off x="6613012" y="3988641"/>
            <a:ext cx="1563625" cy="27433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43325" y="3317254"/>
            <a:ext cx="3717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Animation</a:t>
            </a:r>
            <a:endParaRPr lang="de-AT" sz="1600" dirty="0"/>
          </a:p>
          <a:p>
            <a:pPr algn="ctr"/>
            <a:r>
              <a:rPr lang="de-DE" sz="1600" dirty="0" smtClean="0"/>
              <a:t>(Kontaktspannungen in der Fügestelle)</a:t>
            </a:r>
            <a:endParaRPr lang="de-AT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389040" y="3343927"/>
            <a:ext cx="2523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Animation – 10000 U/min</a:t>
            </a:r>
            <a:endParaRPr lang="de-AT" sz="1600" dirty="0"/>
          </a:p>
          <a:p>
            <a:pPr algn="ctr"/>
            <a:r>
              <a:rPr lang="de-DE" sz="1600" dirty="0" smtClean="0"/>
              <a:t>(Skalierte Verformungen)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4179334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Kolbensekundärbewegung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11143" y="2131342"/>
            <a:ext cx="8603304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Referenzprojekt Kolbensekundärbewegung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/>
              <a:t>2 jähriges </a:t>
            </a:r>
            <a:r>
              <a:rPr lang="de-DE" sz="1800" dirty="0" smtClean="0"/>
              <a:t>Forschungsprojekte mit OEM aus Motorenindustrie</a:t>
            </a:r>
            <a:endParaRPr lang="de-DE" sz="18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Flexibler </a:t>
            </a:r>
            <a:r>
              <a:rPr lang="de-DE" sz="1800" dirty="0"/>
              <a:t>Kolben, </a:t>
            </a:r>
            <a:r>
              <a:rPr lang="de-DE" sz="1800" dirty="0" smtClean="0"/>
              <a:t>Flexibler Zylinder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Reynolds </a:t>
            </a:r>
            <a:r>
              <a:rPr lang="de-DE" sz="1800" dirty="0"/>
              <a:t>Dgl. für </a:t>
            </a:r>
            <a:r>
              <a:rPr lang="de-DE" sz="1800" dirty="0" smtClean="0"/>
              <a:t>Schmierfilm, Festkörperkontakt mit Penalty Ansatz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Volle nichtlineare Dynamik. Einbau in Mehrkörpersimulation</a:t>
            </a:r>
            <a:endParaRPr lang="de-DE" sz="1800" dirty="0">
              <a:solidFill>
                <a:srgbClr val="FF0000"/>
              </a:solidFill>
            </a:endParaRP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Ziel (und Ergebnis): </a:t>
            </a:r>
            <a:r>
              <a:rPr lang="de-DE" sz="1800" dirty="0"/>
              <a:t>Genaue und schnelle </a:t>
            </a:r>
            <a:r>
              <a:rPr lang="de-DE" sz="1800" dirty="0" smtClean="0"/>
              <a:t>Simulation </a:t>
            </a:r>
            <a:r>
              <a:rPr lang="de-DE" sz="1800" dirty="0"/>
              <a:t>der </a:t>
            </a:r>
            <a:r>
              <a:rPr lang="de-DE" sz="1800" dirty="0" smtClean="0"/>
              <a:t>Kolbensekundärbewegung 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Zusatzwunsch: Anschauliche Visualisierung</a:t>
            </a:r>
            <a:endParaRPr lang="de-DE" sz="18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3022080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Kolbensekundärbewegung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11143" y="2131342"/>
            <a:ext cx="860330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 smtClean="0"/>
              <a:t>Referenzprojekt Kolbensekundärbewegung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 smtClean="0"/>
              <a:t>Neue Methode: Hyperreduktion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 smtClean="0"/>
              <a:t>Hohe Ergebnisgenauigkeit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 smtClean="0"/>
              <a:t>Anschauliche Visualisierung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2000" dirty="0" smtClean="0"/>
              <a:t>&lt; 5min CPU Zeit je Lastzyklus </a:t>
            </a:r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 smtClean="0"/>
              <a:t>Durchschnitts-PC,</a:t>
            </a:r>
            <a:br>
              <a:rPr lang="de-DE" sz="1800" dirty="0" smtClean="0"/>
            </a:br>
            <a:r>
              <a:rPr lang="de-DE" sz="1800" dirty="0" smtClean="0"/>
              <a:t>4 CPUs </a:t>
            </a:r>
            <a:r>
              <a:rPr lang="de-DE" sz="1800" dirty="0" err="1" smtClean="0"/>
              <a:t>OnBoard</a:t>
            </a:r>
            <a:endParaRPr lang="de-DE" sz="1800" dirty="0" smtClean="0"/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 smtClean="0"/>
              <a:t>Potential für weitere massive </a:t>
            </a:r>
            <a:br>
              <a:rPr lang="de-DE" sz="1800" dirty="0" smtClean="0"/>
            </a:br>
            <a:r>
              <a:rPr lang="de-DE" sz="1800" dirty="0" smtClean="0"/>
              <a:t>Rechenzeitersparnis vorhanden</a:t>
            </a:r>
            <a:endParaRPr lang="de-DE" sz="18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1800" dirty="0" smtClean="0"/>
          </a:p>
        </p:txBody>
      </p:sp>
      <p:pic>
        <p:nvPicPr>
          <p:cNvPr id="7" name="EHD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2639" t="4863" r="-1"/>
          <a:stretch/>
        </p:blipFill>
        <p:spPr>
          <a:xfrm>
            <a:off x="5573485" y="2772228"/>
            <a:ext cx="3440961" cy="38850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23619" y="2007345"/>
            <a:ext cx="1633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Animation</a:t>
            </a:r>
            <a:endParaRPr lang="de-AT" sz="1600" dirty="0"/>
          </a:p>
          <a:p>
            <a:pPr algn="ctr"/>
            <a:r>
              <a:rPr lang="de-DE" sz="1600" dirty="0" smtClean="0"/>
              <a:t>(Kontaktdrücke)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3442517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094446"/>
            <a:ext cx="72237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Forschungsprojekt – Virtueller Kontaktprüfstand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162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„Virtueller Kontaktprüfstand mit virtuellem </a:t>
            </a:r>
            <a:r>
              <a:rPr lang="de-DE" sz="1800" dirty="0" err="1" smtClean="0"/>
              <a:t>Gaping</a:t>
            </a:r>
            <a:r>
              <a:rPr lang="de-DE" sz="1800" dirty="0" smtClean="0"/>
              <a:t>/</a:t>
            </a:r>
            <a:r>
              <a:rPr lang="de-DE" sz="1800" dirty="0" err="1" smtClean="0"/>
              <a:t>Sticking</a:t>
            </a:r>
            <a:r>
              <a:rPr lang="de-DE" sz="1800" dirty="0" smtClean="0"/>
              <a:t>/</a:t>
            </a:r>
            <a:r>
              <a:rPr lang="de-DE" sz="1800" dirty="0" err="1" smtClean="0"/>
              <a:t>Slipping</a:t>
            </a:r>
            <a:r>
              <a:rPr lang="de-DE" sz="1800" dirty="0" smtClean="0"/>
              <a:t> Sensor“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Partner: SANDIA Labs, Univ. </a:t>
            </a:r>
            <a:r>
              <a:rPr lang="de-DE" sz="1600" dirty="0"/>
              <a:t>o. </a:t>
            </a:r>
            <a:r>
              <a:rPr lang="de-DE" sz="1600" dirty="0" smtClean="0"/>
              <a:t>Wisconsin-Madison, US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/>
              <a:t>Frage: Kann man mit </a:t>
            </a:r>
            <a:r>
              <a:rPr lang="de-DE" sz="1600" dirty="0" smtClean="0"/>
              <a:t>feinen FE Modellen und akzeptablen Rechenzeiten das </a:t>
            </a:r>
            <a:r>
              <a:rPr lang="de-DE" sz="1600" dirty="0"/>
              <a:t>lokale Haft- </a:t>
            </a:r>
            <a:r>
              <a:rPr lang="de-DE" sz="1600" dirty="0" smtClean="0"/>
              <a:t>Gleitverhalten in </a:t>
            </a:r>
            <a:r>
              <a:rPr lang="de-DE" sz="1600" dirty="0"/>
              <a:t>Fügestellen untersuchen?</a:t>
            </a:r>
            <a:endParaRPr lang="de-AT" sz="1600" dirty="0"/>
          </a:p>
          <a:p>
            <a:pPr marL="468312" lvl="2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r>
              <a:rPr lang="de-DE" sz="1600" dirty="0" smtClean="0"/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35527" r="17116" b="2251"/>
          <a:stretch/>
        </p:blipFill>
        <p:spPr>
          <a:xfrm>
            <a:off x="1355794" y="3534861"/>
            <a:ext cx="6423863" cy="3248711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 bwMode="auto">
          <a:xfrm flipH="1">
            <a:off x="1897380" y="4651041"/>
            <a:ext cx="800100" cy="17145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r Verbinder 22"/>
          <p:cNvCxnSpPr/>
          <p:nvPr/>
        </p:nvCxnSpPr>
        <p:spPr bwMode="auto">
          <a:xfrm flipH="1">
            <a:off x="6720840" y="3751881"/>
            <a:ext cx="393857" cy="84398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r Verbinder 23"/>
          <p:cNvCxnSpPr/>
          <p:nvPr/>
        </p:nvCxnSpPr>
        <p:spPr bwMode="auto">
          <a:xfrm>
            <a:off x="1897381" y="4822491"/>
            <a:ext cx="60959" cy="46238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1558582" y="3763205"/>
            <a:ext cx="257795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C000"/>
                </a:solidFill>
              </a:rPr>
              <a:t>Kontaktgebiet (Fügestelle)</a:t>
            </a:r>
            <a:endParaRPr lang="de-AT" sz="1600" dirty="0">
              <a:solidFill>
                <a:srgbClr val="FFC000"/>
              </a:solidFill>
            </a:endParaRPr>
          </a:p>
        </p:txBody>
      </p:sp>
      <p:cxnSp>
        <p:nvCxnSpPr>
          <p:cNvPr id="12" name="Gerade Verbindung mit Pfeil 11"/>
          <p:cNvCxnSpPr>
            <a:stCxn id="10" idx="2"/>
          </p:cNvCxnSpPr>
          <p:nvPr/>
        </p:nvCxnSpPr>
        <p:spPr bwMode="auto">
          <a:xfrm flipH="1">
            <a:off x="2297430" y="4101759"/>
            <a:ext cx="550127" cy="635007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Gerade Verbindung mit Pfeil 25"/>
          <p:cNvCxnSpPr>
            <a:stCxn id="10" idx="2"/>
          </p:cNvCxnSpPr>
          <p:nvPr/>
        </p:nvCxnSpPr>
        <p:spPr bwMode="auto">
          <a:xfrm flipV="1">
            <a:off x="2847557" y="3794080"/>
            <a:ext cx="3873283" cy="307679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 flipV="1">
            <a:off x="4495800" y="4419262"/>
            <a:ext cx="657225" cy="183197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0" name="Textfeld 29"/>
          <p:cNvSpPr txBox="1"/>
          <p:nvPr/>
        </p:nvSpPr>
        <p:spPr>
          <a:xfrm>
            <a:off x="4824412" y="517003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Impulsartige Belastung</a:t>
            </a:r>
            <a:endParaRPr lang="de-A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47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1349829" y="4130800"/>
            <a:ext cx="6439843" cy="26836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" charset="-128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094446"/>
            <a:ext cx="72237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Referenz: Forschungsprojekt – Virtueller Kontaktprüfstand</a:t>
            </a: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/>
              <a:t>„Virtueller Kontaktprüfstand mit virtuellem </a:t>
            </a:r>
            <a:r>
              <a:rPr lang="de-DE" sz="1800" dirty="0" err="1"/>
              <a:t>Gaping</a:t>
            </a:r>
            <a:r>
              <a:rPr lang="de-DE" sz="1800" dirty="0"/>
              <a:t>/</a:t>
            </a:r>
            <a:r>
              <a:rPr lang="de-DE" sz="1800" dirty="0" err="1"/>
              <a:t>Sticking</a:t>
            </a:r>
            <a:r>
              <a:rPr lang="de-DE" sz="1800" dirty="0"/>
              <a:t>/</a:t>
            </a:r>
            <a:r>
              <a:rPr lang="de-DE" sz="1800" dirty="0" err="1"/>
              <a:t>Slipping</a:t>
            </a:r>
            <a:r>
              <a:rPr lang="de-DE" sz="1800" dirty="0"/>
              <a:t> Sensor“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Ergebnis 1: Dynamische Simulationen mit vernünftigen Rechenzeiten möglich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Ergebnis 2: Globales Verhalten lässt sich qualitativ abbilden. </a:t>
            </a:r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Höhere Dämpfung (mehr Reibung) bei weniger Schraubenvorspannung</a:t>
            </a:r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/>
              <a:t>Höhere Dämpfung (mehr Reibung) bei </a:t>
            </a:r>
            <a:r>
              <a:rPr lang="de-DE" sz="1600" dirty="0" smtClean="0"/>
              <a:t>höheren Amplituden (zu Beginn)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Bild: Schwingung am Krafteinleitungspunkt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AT" sz="1600" dirty="0"/>
          </a:p>
        </p:txBody>
      </p:sp>
      <p:pic>
        <p:nvPicPr>
          <p:cNvPr id="14" name="Inhaltsplatzhalter 3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0645" y="4174342"/>
            <a:ext cx="3939540" cy="2259441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>
            <a:off x="2142105" y="5268045"/>
            <a:ext cx="3627120" cy="0"/>
          </a:xfrm>
          <a:prstGeom prst="straightConnector1">
            <a:avLst/>
          </a:prstGeom>
          <a:ln w="19050">
            <a:solidFill>
              <a:srgbClr val="BAD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786354" y="4991560"/>
            <a:ext cx="245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92D050"/>
                </a:solidFill>
              </a:rPr>
              <a:t>Reichenzeit FH Wels (5 Stunden)</a:t>
            </a:r>
            <a:endParaRPr lang="de-AT" sz="1200" dirty="0">
              <a:solidFill>
                <a:srgbClr val="92D05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2117339" y="4290896"/>
            <a:ext cx="0" cy="2408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2104004" y="4290896"/>
            <a:ext cx="0" cy="2408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2109278" y="6662267"/>
            <a:ext cx="158095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136008" y="6401255"/>
            <a:ext cx="565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Rechenzeit ABAQUS (10h), EINE Halbwelle (lt. Information der Kollegen aus US)</a:t>
            </a:r>
            <a:endParaRPr lang="de-AT" sz="1200" dirty="0">
              <a:solidFill>
                <a:srgbClr val="FF00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1890646" y="6662267"/>
            <a:ext cx="213359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2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094446"/>
            <a:ext cx="72237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Referenz: Forschungsprojekt – Virtueller Kontaktprüfstand</a:t>
            </a: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800" dirty="0"/>
              <a:t>„Virtueller Kontaktprüfstand mit virtuellem </a:t>
            </a:r>
            <a:r>
              <a:rPr lang="de-DE" sz="1800" dirty="0" err="1"/>
              <a:t>Gaping</a:t>
            </a:r>
            <a:r>
              <a:rPr lang="de-DE" sz="1800" dirty="0"/>
              <a:t>/</a:t>
            </a:r>
            <a:r>
              <a:rPr lang="de-DE" sz="1800" dirty="0" err="1"/>
              <a:t>Sticking</a:t>
            </a:r>
            <a:r>
              <a:rPr lang="de-DE" sz="1800" dirty="0"/>
              <a:t>/</a:t>
            </a:r>
            <a:r>
              <a:rPr lang="de-DE" sz="1800" dirty="0" err="1"/>
              <a:t>Slipping</a:t>
            </a:r>
            <a:r>
              <a:rPr lang="de-DE" sz="1800" dirty="0"/>
              <a:t> Sensor“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5"/>
              </a:buBlip>
            </a:pPr>
            <a:r>
              <a:rPr lang="de-DE" sz="1600" dirty="0" smtClean="0"/>
              <a:t>Ergebnis 3: Virtueller </a:t>
            </a:r>
            <a:br>
              <a:rPr lang="de-DE" sz="1600" dirty="0" smtClean="0"/>
            </a:br>
            <a:r>
              <a:rPr lang="de-DE" sz="1600" dirty="0" smtClean="0"/>
              <a:t>Sensor in der </a:t>
            </a:r>
            <a:br>
              <a:rPr lang="de-DE" sz="1600" dirty="0" smtClean="0"/>
            </a:br>
            <a:r>
              <a:rPr lang="de-DE" sz="1600" dirty="0" smtClean="0"/>
              <a:t>Fügestelle hinsichtlich</a:t>
            </a:r>
            <a:br>
              <a:rPr lang="de-DE" sz="1600" dirty="0" smtClean="0"/>
            </a:br>
            <a:r>
              <a:rPr lang="de-DE" sz="1600" dirty="0" err="1" smtClean="0"/>
              <a:t>Gaping</a:t>
            </a:r>
            <a:r>
              <a:rPr lang="de-DE" sz="1600" dirty="0" smtClean="0"/>
              <a:t>/</a:t>
            </a:r>
            <a:r>
              <a:rPr lang="de-DE" sz="1600" dirty="0" err="1" smtClean="0"/>
              <a:t>Sticking</a:t>
            </a:r>
            <a:r>
              <a:rPr lang="de-DE" sz="1600" dirty="0" smtClean="0"/>
              <a:t>/</a:t>
            </a:r>
            <a:r>
              <a:rPr lang="de-DE" sz="1600" dirty="0" err="1" smtClean="0"/>
              <a:t>Slipping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möglich</a:t>
            </a:r>
          </a:p>
        </p:txBody>
      </p:sp>
      <p:pic>
        <p:nvPicPr>
          <p:cNvPr id="13" name="Contact_Status_0s_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3480" t="9007" r="12347" b="46226"/>
          <a:stretch/>
        </p:blipFill>
        <p:spPr>
          <a:xfrm>
            <a:off x="4989054" y="3754837"/>
            <a:ext cx="4022277" cy="296162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4827130" y="3404912"/>
            <a:ext cx="409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Contact Status: </a:t>
            </a:r>
            <a:r>
              <a:rPr lang="en-US" sz="1600" dirty="0" smtClean="0">
                <a:solidFill>
                  <a:srgbClr val="0000FF"/>
                </a:solidFill>
              </a:rPr>
              <a:t>Gaping</a:t>
            </a:r>
            <a:r>
              <a:rPr lang="en-US" sz="1600" dirty="0" smtClean="0"/>
              <a:t> / </a:t>
            </a:r>
            <a:r>
              <a:rPr lang="en-US" sz="1600" dirty="0" smtClean="0">
                <a:solidFill>
                  <a:srgbClr val="92D050"/>
                </a:solidFill>
              </a:rPr>
              <a:t>Sticking</a:t>
            </a:r>
            <a:r>
              <a:rPr lang="en-US" sz="1600" dirty="0" smtClean="0"/>
              <a:t> / </a:t>
            </a:r>
            <a:r>
              <a:rPr lang="en-US" sz="1600" dirty="0" smtClean="0">
                <a:solidFill>
                  <a:srgbClr val="FF0000"/>
                </a:solidFill>
              </a:rPr>
              <a:t>Slipping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915338" y="2605476"/>
            <a:ext cx="409599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smtClean="0"/>
              <a:t>Animation einer Fügestelle</a:t>
            </a:r>
          </a:p>
          <a:p>
            <a:r>
              <a:rPr lang="de-DE" sz="1800" dirty="0" smtClean="0"/>
              <a:t>(Lokaler Zustand in der Kontaktfläche)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999167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Anwendungsmöglichkeiten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119194"/>
            <a:ext cx="8603304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Kontakte mit flexiblen Körpern und FE Ergebnisgüte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400" dirty="0"/>
              <a:t>FE Strukturen werden mit spez. Ansatzfunktionen im MKS </a:t>
            </a:r>
            <a:r>
              <a:rPr lang="de-DE" sz="1400" dirty="0" smtClean="0"/>
              <a:t>importiert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400" dirty="0" smtClean="0"/>
              <a:t>Nach MKS liegt das Ergebnis vor</a:t>
            </a:r>
            <a:endParaRPr lang="de-DE" sz="14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400" dirty="0"/>
              <a:t>Keine FE Berechnung mit MKS </a:t>
            </a:r>
            <a:r>
              <a:rPr lang="de-DE" sz="1400" dirty="0" smtClean="0"/>
              <a:t>Input</a:t>
            </a:r>
            <a:endParaRPr lang="de-DE" sz="14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Kontaktpartner sehr fein vernetzt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Rein geometrische Kontaktfindung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Sehr genaue Kontakt- und Reibkräfte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400" dirty="0"/>
              <a:t>Aufklaffen, lokales Haften und lokales </a:t>
            </a:r>
            <a:r>
              <a:rPr lang="de-DE" sz="1400" dirty="0" smtClean="0"/>
              <a:t>Gleiten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/>
              <a:t>Geringe </a:t>
            </a:r>
            <a:r>
              <a:rPr lang="de-DE" sz="1800" dirty="0" smtClean="0"/>
              <a:t>Rechenzeiten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Zeitintegration mit freiem und kommerziellen Code</a:t>
            </a:r>
            <a:endParaRPr lang="de-DE" sz="18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Einzigartiges </a:t>
            </a:r>
            <a:r>
              <a:rPr lang="de-DE" sz="1800" dirty="0" err="1" smtClean="0"/>
              <a:t>Know-How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657575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Anwendungsmöglichkeiten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119194"/>
            <a:ext cx="8603304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Coming </a:t>
            </a:r>
            <a:r>
              <a:rPr lang="de-DE" sz="2000" dirty="0" err="1" smtClean="0"/>
              <a:t>soon</a:t>
            </a:r>
            <a:r>
              <a:rPr lang="de-DE" sz="2000" dirty="0" smtClean="0"/>
              <a:t>: Radialgleitlager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Beliebige Schmiernuten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Nachgiebige Lagerschale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Berechnung auf FEM Netz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Hyperreduktion</a:t>
            </a:r>
            <a:endParaRPr lang="de-DE" sz="18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Geplant: Herbst/Winter 2020</a:t>
            </a:r>
          </a:p>
        </p:txBody>
      </p:sp>
    </p:spTree>
    <p:extLst>
      <p:ext uri="{BB962C8B-B14F-4D97-AF65-F5344CB8AC3E}">
        <p14:creationId xmlns:p14="http://schemas.microsoft.com/office/powerpoint/2010/main" val="1617048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4" y="1094446"/>
            <a:ext cx="63718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Weltweit einzigartiges </a:t>
            </a:r>
            <a:r>
              <a:rPr lang="de-DE" sz="3000" b="1" dirty="0" err="1" smtClean="0">
                <a:solidFill>
                  <a:schemeClr val="tx2"/>
                </a:solidFill>
              </a:rPr>
              <a:t>Know-How</a:t>
            </a:r>
            <a:r>
              <a:rPr lang="de-DE" sz="3000" b="1" dirty="0" smtClean="0">
                <a:solidFill>
                  <a:schemeClr val="tx2"/>
                </a:solidFill>
              </a:rPr>
              <a:t> in aller Kürze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119194"/>
            <a:ext cx="8603304" cy="414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Schnelle und genaue digitale Zwillinge von Prozessen mit dominanten Kontaktvorgängen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Dynamische Berechnung 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/>
              <a:t>K</a:t>
            </a:r>
            <a:r>
              <a:rPr lang="de-DE" sz="1600" dirty="0" smtClean="0"/>
              <a:t>eine Vereinfachungen hinsichtlich Trägheitseffekte (Schwingungen)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Beliebig feines FE Netz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Genaue Spannungen zufolge von Normal- und Tangentialkräften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Nichtlineare Betrachtung </a:t>
            </a:r>
            <a:r>
              <a:rPr lang="de-DE" sz="1800" dirty="0"/>
              <a:t>der Normal- und </a:t>
            </a:r>
            <a:r>
              <a:rPr lang="de-DE" sz="1800" dirty="0" smtClean="0"/>
              <a:t>Tangentialkräfte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Festkörperkontakt: Öffnen, Schließen, Haften und Gleiten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Schmierfilm: Reynolds Differentialgleichung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Geometrische Kontaktfindung (ohne Vereinfachungen)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Wirtschaftlich sinnvolle Rechenzeiten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Problemabhängig bis zu Faktor 1000 </a:t>
            </a:r>
            <a:r>
              <a:rPr lang="de-DE" sz="1600" dirty="0" smtClean="0"/>
              <a:t>kürzer als nichtlineare FEM</a:t>
            </a:r>
          </a:p>
        </p:txBody>
      </p:sp>
    </p:spTree>
    <p:extLst>
      <p:ext uri="{BB962C8B-B14F-4D97-AF65-F5344CB8AC3E}">
        <p14:creationId xmlns:p14="http://schemas.microsoft.com/office/powerpoint/2010/main" val="1142648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Mögliche Projekte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119194"/>
            <a:ext cx="8603304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Sofort möglich: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Dynamische Untersuchung von Strukturen mit Kontakten</a:t>
            </a:r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Welchen Einfluss hat die Fügestelle auf das Gesamtverhalten?</a:t>
            </a:r>
          </a:p>
          <a:p>
            <a:pPr marL="1238250" lvl="3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Lokale Spannungen im Bereich </a:t>
            </a:r>
            <a:r>
              <a:rPr lang="de-DE" sz="2000" smtClean="0"/>
              <a:t>der Fügestelle?</a:t>
            </a:r>
            <a:endParaRPr lang="de-DE" sz="2000" dirty="0" smtClean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Forschungsprojekte: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Virtuelles Walzen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Virtuelles Blechbiegen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/>
              <a:t>Rad – </a:t>
            </a:r>
            <a:r>
              <a:rPr lang="de-DE" sz="2000" dirty="0" smtClean="0"/>
              <a:t>Schiene – Kontakt</a:t>
            </a:r>
            <a:endParaRPr lang="de-DE" sz="20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Allgemein: Digitale Zwillinge von Vorgängen, in denen Kontaktkräfte eine nicht zu vernachlässigende Rolle spielen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858765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8183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Kontaktmechanik in der </a:t>
            </a:r>
            <a:r>
              <a:rPr lang="de-DE" sz="3000" b="1" dirty="0" smtClean="0">
                <a:solidFill>
                  <a:schemeClr val="tx2"/>
                </a:solidFill>
              </a:rPr>
              <a:t>MKS: Unser Ansatz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484954"/>
            <a:ext cx="8603304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Einfaches Modellproblem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Feines Netz für gute Spannungen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Jeder FE Knoten mehrere Gleichungen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Genau aber langsam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800" dirty="0" smtClean="0"/>
              <a:t>Dynamik bei realen (komplizierten) Strukturen nur vereinfacht möglich</a:t>
            </a:r>
          </a:p>
        </p:txBody>
      </p:sp>
      <p:pic>
        <p:nvPicPr>
          <p:cNvPr id="8" name="Picture 348" descr="kleiner_berei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8" r="22473"/>
          <a:stretch/>
        </p:blipFill>
        <p:spPr bwMode="auto">
          <a:xfrm>
            <a:off x="5750636" y="3234398"/>
            <a:ext cx="3228772" cy="9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51"/>
          <p:cNvSpPr>
            <a:spLocks noChangeArrowheads="1"/>
          </p:cNvSpPr>
          <p:nvPr/>
        </p:nvSpPr>
        <p:spPr bwMode="auto">
          <a:xfrm>
            <a:off x="7152106" y="2998414"/>
            <a:ext cx="331788" cy="387350"/>
          </a:xfrm>
          <a:prstGeom prst="downArrow">
            <a:avLst>
              <a:gd name="adj1" fmla="val 58852"/>
              <a:gd name="adj2" fmla="val 4593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3" name="AutoShape 352"/>
          <p:cNvSpPr>
            <a:spLocks noChangeArrowheads="1"/>
          </p:cNvSpPr>
          <p:nvPr/>
        </p:nvSpPr>
        <p:spPr bwMode="auto">
          <a:xfrm flipV="1">
            <a:off x="7156208" y="4000010"/>
            <a:ext cx="331788" cy="387350"/>
          </a:xfrm>
          <a:prstGeom prst="downArrow">
            <a:avLst>
              <a:gd name="adj1" fmla="val 58852"/>
              <a:gd name="adj2" fmla="val 4593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7353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8289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Kontaktmechanik in der MKS: Unser Ansatz</a:t>
            </a: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2000" dirty="0" smtClean="0"/>
              <a:t>Grundsätzliche Idee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800" dirty="0" smtClean="0"/>
              <a:t>Weg von FE Knoten hin zu Ansatzvektoren (=„Kontaktmoden“)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18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1800" dirty="0" smtClean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1800" dirty="0" smtClean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800" dirty="0" smtClean="0"/>
              <a:t>Spart 99% der Gleichungen bei gleicher Genauigkeit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1800" dirty="0" smtClean="0"/>
          </a:p>
        </p:txBody>
      </p:sp>
      <p:graphicFrame>
        <p:nvGraphicFramePr>
          <p:cNvPr id="22" name="Object 3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78932"/>
              </p:ext>
            </p:extLst>
          </p:nvPr>
        </p:nvGraphicFramePr>
        <p:xfrm>
          <a:off x="3709560" y="3294721"/>
          <a:ext cx="866565" cy="39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4" name="Equation" r:id="rId5" imgW="533160" imgH="241200" progId="Equation.DSMT4">
                  <p:embed/>
                </p:oleObj>
              </mc:Choice>
              <mc:Fallback>
                <p:oleObj name="Equation" r:id="rId5" imgW="533160" imgH="241200" progId="Equation.DSMT4">
                  <p:embed/>
                  <p:pic>
                    <p:nvPicPr>
                      <p:cNvPr id="22" name="Object 3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560" y="3294721"/>
                        <a:ext cx="866565" cy="391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46152"/>
              </p:ext>
            </p:extLst>
          </p:nvPr>
        </p:nvGraphicFramePr>
        <p:xfrm>
          <a:off x="5716188" y="3260152"/>
          <a:ext cx="961034" cy="39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5" name="Equation" r:id="rId7" imgW="583920" imgH="241200" progId="Equation.DSMT4">
                  <p:embed/>
                </p:oleObj>
              </mc:Choice>
              <mc:Fallback>
                <p:oleObj name="Equation" r:id="rId7" imgW="583920" imgH="241200" progId="Equation.DSMT4">
                  <p:embed/>
                  <p:pic>
                    <p:nvPicPr>
                      <p:cNvPr id="23" name="Object 3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6188" y="3260152"/>
                        <a:ext cx="961034" cy="39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3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23276"/>
              </p:ext>
            </p:extLst>
          </p:nvPr>
        </p:nvGraphicFramePr>
        <p:xfrm>
          <a:off x="8091456" y="3245296"/>
          <a:ext cx="929419" cy="383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6" name="Equation" r:id="rId9" imgW="583920" imgH="241200" progId="Equation.DSMT4">
                  <p:embed/>
                </p:oleObj>
              </mc:Choice>
              <mc:Fallback>
                <p:oleObj name="Equation" r:id="rId9" imgW="583920" imgH="241200" progId="Equation.DSMT4">
                  <p:embed/>
                  <p:pic>
                    <p:nvPicPr>
                      <p:cNvPr id="24" name="Object 3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456" y="3245296"/>
                        <a:ext cx="929419" cy="3836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39"/>
          <p:cNvSpPr txBox="1">
            <a:spLocks noChangeArrowheads="1"/>
          </p:cNvSpPr>
          <p:nvPr/>
        </p:nvSpPr>
        <p:spPr bwMode="auto">
          <a:xfrm>
            <a:off x="4770247" y="3367653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600" b="1">
                <a:cs typeface="Arial" panose="020B0604020202020204" pitchFamily="34" charset="0"/>
              </a:rPr>
              <a:t>::::</a:t>
            </a:r>
            <a:endParaRPr lang="en-US" altLang="de-DE" sz="1600" b="1">
              <a:cs typeface="Arial" panose="020B0604020202020204" pitchFamily="34" charset="0"/>
            </a:endParaRPr>
          </a:p>
        </p:txBody>
      </p:sp>
      <p:sp>
        <p:nvSpPr>
          <p:cNvPr id="26" name="Text Box 341"/>
          <p:cNvSpPr txBox="1">
            <a:spLocks noChangeArrowheads="1"/>
          </p:cNvSpPr>
          <p:nvPr/>
        </p:nvSpPr>
        <p:spPr bwMode="auto">
          <a:xfrm>
            <a:off x="7437247" y="3393053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600" b="1">
                <a:cs typeface="Arial" panose="020B0604020202020204" pitchFamily="34" charset="0"/>
              </a:rPr>
              <a:t>::::</a:t>
            </a:r>
            <a:endParaRPr lang="en-US" altLang="de-DE" sz="1600" b="1">
              <a:cs typeface="Arial" panose="020B0604020202020204" pitchFamily="34" charset="0"/>
            </a:endParaRPr>
          </a:p>
        </p:txBody>
      </p:sp>
      <p:grpSp>
        <p:nvGrpSpPr>
          <p:cNvPr id="16" name="Group 483"/>
          <p:cNvGrpSpPr>
            <a:grpSpLocks/>
          </p:cNvGrpSpPr>
          <p:nvPr/>
        </p:nvGrpSpPr>
        <p:grpSpPr bwMode="auto">
          <a:xfrm>
            <a:off x="2549717" y="3163362"/>
            <a:ext cx="5538851" cy="642367"/>
            <a:chOff x="566" y="2979"/>
            <a:chExt cx="4432" cy="514"/>
          </a:xfrm>
        </p:grpSpPr>
        <p:pic>
          <p:nvPicPr>
            <p:cNvPr id="17" name="Picture 475" descr="4_100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" y="3020"/>
              <a:ext cx="945" cy="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76" descr="8_100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44" b="8688"/>
            <a:stretch>
              <a:fillRect/>
            </a:stretch>
          </p:blipFill>
          <p:spPr bwMode="auto">
            <a:xfrm>
              <a:off x="2197" y="2979"/>
              <a:ext cx="928" cy="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77" descr="15_100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56" b="13991"/>
            <a:stretch>
              <a:fillRect/>
            </a:stretch>
          </p:blipFill>
          <p:spPr bwMode="auto">
            <a:xfrm>
              <a:off x="3871" y="3002"/>
              <a:ext cx="1127" cy="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348" descr="kleiner_bereich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8" r="22473"/>
          <a:stretch/>
        </p:blipFill>
        <p:spPr bwMode="auto">
          <a:xfrm>
            <a:off x="110173" y="3212186"/>
            <a:ext cx="1928939" cy="5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351"/>
          <p:cNvSpPr>
            <a:spLocks noChangeArrowheads="1"/>
          </p:cNvSpPr>
          <p:nvPr/>
        </p:nvSpPr>
        <p:spPr bwMode="auto">
          <a:xfrm>
            <a:off x="843433" y="3007120"/>
            <a:ext cx="331788" cy="387350"/>
          </a:xfrm>
          <a:prstGeom prst="downArrow">
            <a:avLst>
              <a:gd name="adj1" fmla="val 58852"/>
              <a:gd name="adj2" fmla="val 4593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" name="AutoShape 352"/>
          <p:cNvSpPr>
            <a:spLocks noChangeArrowheads="1"/>
          </p:cNvSpPr>
          <p:nvPr/>
        </p:nvSpPr>
        <p:spPr bwMode="auto">
          <a:xfrm flipV="1">
            <a:off x="843433" y="3656327"/>
            <a:ext cx="331788" cy="387350"/>
          </a:xfrm>
          <a:prstGeom prst="downArrow">
            <a:avLst>
              <a:gd name="adj1" fmla="val 58852"/>
              <a:gd name="adj2" fmla="val 4593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aphicFrame>
        <p:nvGraphicFramePr>
          <p:cNvPr id="31" name="Object 3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864483"/>
              </p:ext>
            </p:extLst>
          </p:nvPr>
        </p:nvGraphicFramePr>
        <p:xfrm>
          <a:off x="2104401" y="3385158"/>
          <a:ext cx="305016" cy="2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" name="Equation" r:id="rId15" imgW="126720" imgH="114120" progId="Equation.DSMT4">
                  <p:embed/>
                </p:oleObj>
              </mc:Choice>
              <mc:Fallback>
                <p:oleObj name="Equation" r:id="rId15" imgW="126720" imgH="114120" progId="Equation.DSMT4">
                  <p:embed/>
                  <p:pic>
                    <p:nvPicPr>
                      <p:cNvPr id="31" name="Object 3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4401" y="3385158"/>
                        <a:ext cx="305016" cy="27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Group 7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28300934"/>
              </p:ext>
            </p:extLst>
          </p:nvPr>
        </p:nvGraphicFramePr>
        <p:xfrm>
          <a:off x="2296425" y="4727563"/>
          <a:ext cx="4043962" cy="1456517"/>
        </p:xfrm>
        <a:graphic>
          <a:graphicData uri="http://schemas.openxmlformats.org/drawingml/2006/table">
            <a:tbl>
              <a:tblPr/>
              <a:tblGrid>
                <a:gridCol w="1995722">
                  <a:extLst>
                    <a:ext uri="{9D8B030D-6E8A-4147-A177-3AD203B41FA5}">
                      <a16:colId xmlns:a16="http://schemas.microsoft.com/office/drawing/2014/main" val="513393328"/>
                    </a:ext>
                  </a:extLst>
                </a:gridCol>
                <a:gridCol w="2048240">
                  <a:extLst>
                    <a:ext uri="{9D8B030D-6E8A-4147-A177-3AD203B41FA5}">
                      <a16:colId xmlns:a16="http://schemas.microsoft.com/office/drawing/2014/main" val="683914292"/>
                    </a:ext>
                  </a:extLst>
                </a:gridCol>
              </a:tblGrid>
              <a:tr h="406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 Kontaktmoden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ABAQUS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56514"/>
                  </a:ext>
                </a:extLst>
              </a:tr>
              <a:tr h="1049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475842"/>
                  </a:ext>
                </a:extLst>
              </a:tr>
            </a:tbl>
          </a:graphicData>
        </a:graphic>
      </p:graphicFrame>
      <p:pic>
        <p:nvPicPr>
          <p:cNvPr id="35" name="Picture 54" descr="2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b="18149"/>
          <a:stretch/>
        </p:blipFill>
        <p:spPr bwMode="auto">
          <a:xfrm>
            <a:off x="2684861" y="5168252"/>
            <a:ext cx="962438" cy="9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6" descr="abaqus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4782"/>
          <a:stretch/>
        </p:blipFill>
        <p:spPr bwMode="auto">
          <a:xfrm>
            <a:off x="4874635" y="5182788"/>
            <a:ext cx="892193" cy="94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3115608" y="4368109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smtClean="0"/>
              <a:t>v. </a:t>
            </a:r>
            <a:r>
              <a:rPr lang="de-DE" sz="1800" dirty="0" err="1" smtClean="0"/>
              <a:t>Mises</a:t>
            </a:r>
            <a:r>
              <a:rPr lang="de-DE" sz="1800" dirty="0" smtClean="0"/>
              <a:t> Spannungen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1381835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8385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>
                <a:solidFill>
                  <a:schemeClr val="tx2"/>
                </a:solidFill>
              </a:rPr>
              <a:t>Kontaktmechanik in der MKS: </a:t>
            </a:r>
            <a:r>
              <a:rPr lang="de-DE" sz="3000" b="1" dirty="0" smtClean="0">
                <a:solidFill>
                  <a:schemeClr val="tx2"/>
                </a:solidFill>
              </a:rPr>
              <a:t>Kontaktmoden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415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Von FE Knoten zu Kontaktmoden (</a:t>
            </a:r>
            <a:r>
              <a:rPr lang="de-DE" sz="2000" dirty="0" err="1" smtClean="0"/>
              <a:t>Contact</a:t>
            </a:r>
            <a:r>
              <a:rPr lang="de-DE" sz="2000" dirty="0" smtClean="0"/>
              <a:t> Modes)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Reduktion der Gleichungen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/>
              <a:t>Berechnungsvorschriften für </a:t>
            </a:r>
            <a:r>
              <a:rPr lang="de-DE" sz="2000" dirty="0" smtClean="0"/>
              <a:t>Kontaktmoden entwickelt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Lineare FE Rechnungen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Infrastruktur für große FE Modelle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Etliche gängigen Elemente (Lineare Hexaeder, Quadratische Tetraeder, …)</a:t>
            </a:r>
            <a:endParaRPr lang="de-DE" sz="16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6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Zeitintegration</a:t>
            </a:r>
            <a:endParaRPr lang="de-DE" sz="20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err="1" smtClean="0"/>
              <a:t>FreeDyn</a:t>
            </a:r>
            <a:r>
              <a:rPr lang="de-DE" sz="1600" dirty="0" smtClean="0"/>
              <a:t> (Hauseigener Code, Frei, Siehe Foliensatz)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1600" dirty="0" smtClean="0"/>
              <a:t>MSC.ADAMS (Kommerzieller Code)</a:t>
            </a:r>
            <a:endParaRPr lang="de-DE" sz="16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864908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8385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Ablauf </a:t>
            </a:r>
            <a:r>
              <a:rPr lang="de-DE" sz="3000" b="1" dirty="0" err="1" smtClean="0">
                <a:solidFill>
                  <a:schemeClr val="tx2"/>
                </a:solidFill>
              </a:rPr>
              <a:t>Pre</a:t>
            </a:r>
            <a:r>
              <a:rPr lang="de-DE" sz="3000" b="1" dirty="0" smtClean="0">
                <a:solidFill>
                  <a:schemeClr val="tx2"/>
                </a:solidFill>
              </a:rPr>
              <a:t>-Processing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79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Mode Base</a:t>
            </a:r>
            <a:r>
              <a:rPr lang="de-DE" sz="2000" dirty="0"/>
              <a:t>: </a:t>
            </a:r>
            <a:r>
              <a:rPr lang="el-GR" sz="2000" dirty="0"/>
              <a:t>Φ=[Φ</a:t>
            </a:r>
            <a:r>
              <a:rPr lang="de-DE" sz="2000" baseline="-25000" dirty="0"/>
              <a:t>CMS</a:t>
            </a:r>
            <a:r>
              <a:rPr lang="de-DE" sz="2000" dirty="0"/>
              <a:t> </a:t>
            </a:r>
            <a:r>
              <a:rPr lang="el-GR" sz="2000" dirty="0" smtClean="0"/>
              <a:t>Φ</a:t>
            </a:r>
            <a:r>
              <a:rPr lang="de-DE" sz="2000" baseline="-25000" dirty="0"/>
              <a:t>CM</a:t>
            </a:r>
            <a:r>
              <a:rPr lang="de-DE" sz="2000" dirty="0"/>
              <a:t>]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</p:txBody>
      </p:sp>
      <p:sp>
        <p:nvSpPr>
          <p:cNvPr id="26" name="Rechteck 25"/>
          <p:cNvSpPr/>
          <p:nvPr/>
        </p:nvSpPr>
        <p:spPr>
          <a:xfrm>
            <a:off x="1456029" y="2924051"/>
            <a:ext cx="1680268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Common modes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E.g. Craig/Bampton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Global deformations</a:t>
            </a:r>
          </a:p>
        </p:txBody>
      </p:sp>
      <p:sp>
        <p:nvSpPr>
          <p:cNvPr id="28" name="Rechteck 27"/>
          <p:cNvSpPr/>
          <p:nvPr/>
        </p:nvSpPr>
        <p:spPr>
          <a:xfrm>
            <a:off x="3175293" y="2941804"/>
            <a:ext cx="1844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Contact modes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 deformations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2699739" y="2628041"/>
            <a:ext cx="271143" cy="29827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30" name="Gerade Verbindung mit Pfeil 29"/>
          <p:cNvCxnSpPr/>
          <p:nvPr/>
        </p:nvCxnSpPr>
        <p:spPr>
          <a:xfrm>
            <a:off x="3696457" y="2618598"/>
            <a:ext cx="249566" cy="31716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32" name="Abgerundetes Rechteck 6">
            <a:extLst>
              <a:ext uri="{FF2B5EF4-FFF2-40B4-BE49-F238E27FC236}">
                <a16:creationId xmlns:a16="http://schemas.microsoft.com/office/drawing/2014/main" id="{B1E5A879-2670-4BFF-95BE-3A8ADC4074D0}"/>
              </a:ext>
            </a:extLst>
          </p:cNvPr>
          <p:cNvSpPr/>
          <p:nvPr/>
        </p:nvSpPr>
        <p:spPr>
          <a:xfrm>
            <a:off x="942823" y="5036944"/>
            <a:ext cx="1026413" cy="504056"/>
          </a:xfrm>
          <a:prstGeom prst="roundRect">
            <a:avLst/>
          </a:prstGeom>
          <a:noFill/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 model</a:t>
            </a:r>
          </a:p>
        </p:txBody>
      </p:sp>
      <p:sp>
        <p:nvSpPr>
          <p:cNvPr id="33" name="Abgerundetes Rechteck 7">
            <a:extLst>
              <a:ext uri="{FF2B5EF4-FFF2-40B4-BE49-F238E27FC236}">
                <a16:creationId xmlns:a16="http://schemas.microsoft.com/office/drawing/2014/main" id="{2D01C9F1-3981-411D-905B-467D3D383AFC}"/>
              </a:ext>
            </a:extLst>
          </p:cNvPr>
          <p:cNvSpPr/>
          <p:nvPr/>
        </p:nvSpPr>
        <p:spPr>
          <a:xfrm>
            <a:off x="2403964" y="4656662"/>
            <a:ext cx="3084118" cy="1195849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Definer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(graphical interface)</a:t>
            </a:r>
          </a:p>
        </p:txBody>
      </p:sp>
      <p:sp>
        <p:nvSpPr>
          <p:cNvPr id="34" name="Abgerundetes Rechteck 8">
            <a:extLst>
              <a:ext uri="{FF2B5EF4-FFF2-40B4-BE49-F238E27FC236}">
                <a16:creationId xmlns:a16="http://schemas.microsoft.com/office/drawing/2014/main" id="{C5664B9F-1590-47EC-BC46-E8C6D0F82129}"/>
              </a:ext>
            </a:extLst>
          </p:cNvPr>
          <p:cNvSpPr/>
          <p:nvPr/>
        </p:nvSpPr>
        <p:spPr>
          <a:xfrm>
            <a:off x="2503914" y="4722654"/>
            <a:ext cx="1296144" cy="504056"/>
          </a:xfrm>
          <a:prstGeom prst="roundRect">
            <a:avLst/>
          </a:prstGeom>
          <a:noFill/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contact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3B4B541B-906F-4A0C-A963-16C3324D5F17}"/>
              </a:ext>
            </a:extLst>
          </p:cNvPr>
          <p:cNvCxnSpPr>
            <a:stCxn id="32" idx="3"/>
          </p:cNvCxnSpPr>
          <p:nvPr/>
        </p:nvCxnSpPr>
        <p:spPr>
          <a:xfrm>
            <a:off x="1969236" y="5288972"/>
            <a:ext cx="435293" cy="0"/>
          </a:xfrm>
          <a:prstGeom prst="straightConnector1">
            <a:avLst/>
          </a:prstGeom>
          <a:noFill/>
          <a:ln w="50800" cap="flat" cmpd="sng" algn="ctr">
            <a:solidFill>
              <a:srgbClr val="C0504D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36" name="Abgerundetes Rechteck 10">
            <a:extLst>
              <a:ext uri="{FF2B5EF4-FFF2-40B4-BE49-F238E27FC236}">
                <a16:creationId xmlns:a16="http://schemas.microsoft.com/office/drawing/2014/main" id="{BC767CCD-AD75-402C-9EA3-BE04F536B45E}"/>
              </a:ext>
            </a:extLst>
          </p:cNvPr>
          <p:cNvSpPr/>
          <p:nvPr/>
        </p:nvSpPr>
        <p:spPr>
          <a:xfrm>
            <a:off x="4042453" y="4722655"/>
            <a:ext cx="1368152" cy="504056"/>
          </a:xfrm>
          <a:prstGeom prst="roundRect">
            <a:avLst/>
          </a:prstGeom>
          <a:noFill/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contact modes</a:t>
            </a:r>
          </a:p>
        </p:txBody>
      </p:sp>
      <p:sp>
        <p:nvSpPr>
          <p:cNvPr id="37" name="Abgerundetes Rechteck 11">
            <a:extLst>
              <a:ext uri="{FF2B5EF4-FFF2-40B4-BE49-F238E27FC236}">
                <a16:creationId xmlns:a16="http://schemas.microsoft.com/office/drawing/2014/main" id="{7E8ECD4F-FF1B-4956-B152-D1A627CE4E6F}"/>
              </a:ext>
            </a:extLst>
          </p:cNvPr>
          <p:cNvSpPr/>
          <p:nvPr/>
        </p:nvSpPr>
        <p:spPr>
          <a:xfrm>
            <a:off x="3160967" y="3696692"/>
            <a:ext cx="1610312" cy="594066"/>
          </a:xfrm>
          <a:prstGeom prst="roundRect">
            <a:avLst/>
          </a:prstGeom>
          <a:noFill/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 Reduction base 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Φ</a:t>
            </a:r>
            <a:r>
              <a:rPr kumimoji="0" lang="en-GB" sz="16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759A7D46-2F46-4C7A-961C-58142BFE132E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3800058" y="4974682"/>
            <a:ext cx="242395" cy="1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27F93C46-48B1-4067-B990-4B6836779E69}"/>
              </a:ext>
            </a:extLst>
          </p:cNvPr>
          <p:cNvCxnSpPr>
            <a:stCxn id="37" idx="2"/>
          </p:cNvCxnSpPr>
          <p:nvPr/>
        </p:nvCxnSpPr>
        <p:spPr>
          <a:xfrm flipH="1">
            <a:off x="3962142" y="4290758"/>
            <a:ext cx="3981" cy="357055"/>
          </a:xfrm>
          <a:prstGeom prst="straightConnector1">
            <a:avLst/>
          </a:prstGeom>
          <a:noFill/>
          <a:ln w="50800" cap="flat" cmpd="sng" algn="ctr">
            <a:solidFill>
              <a:srgbClr val="C0504D">
                <a:lumMod val="7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03531E7-FBA9-4E89-BBB6-621A21EE7D7F}"/>
              </a:ext>
            </a:extLst>
          </p:cNvPr>
          <p:cNvCxnSpPr>
            <a:cxnSpLocks/>
          </p:cNvCxnSpPr>
          <p:nvPr/>
        </p:nvCxnSpPr>
        <p:spPr>
          <a:xfrm rot="5400000" flipV="1">
            <a:off x="5754075" y="5014688"/>
            <a:ext cx="0" cy="531986"/>
          </a:xfrm>
          <a:prstGeom prst="straightConnector1">
            <a:avLst/>
          </a:prstGeom>
          <a:noFill/>
          <a:ln w="50800" cap="flat" cmpd="sng" algn="ctr">
            <a:solidFill>
              <a:srgbClr val="C0504D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41" name="Abgerundetes Rechteck 15">
            <a:extLst>
              <a:ext uri="{FF2B5EF4-FFF2-40B4-BE49-F238E27FC236}">
                <a16:creationId xmlns:a16="http://schemas.microsoft.com/office/drawing/2014/main" id="{09D9C443-7B31-47FB-85AB-F8AC1127CD49}"/>
              </a:ext>
            </a:extLst>
          </p:cNvPr>
          <p:cNvSpPr/>
          <p:nvPr/>
        </p:nvSpPr>
        <p:spPr>
          <a:xfrm>
            <a:off x="6042319" y="4967891"/>
            <a:ext cx="1937300" cy="594067"/>
          </a:xfrm>
          <a:prstGeom prst="roundRect">
            <a:avLst/>
          </a:prstGeom>
          <a:noFill/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reduction base 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[Φ</a:t>
            </a:r>
            <a:r>
              <a:rPr kumimoji="0" lang="en-GB" sz="16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Φ</a:t>
            </a:r>
            <a:r>
              <a:rPr kumimoji="0" lang="en-GB" sz="16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pic>
        <p:nvPicPr>
          <p:cNvPr id="42" name="Grafik 6" descr="image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85" y="2568806"/>
            <a:ext cx="3963204" cy="209194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23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8385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Ablauf Simulation </a:t>
            </a:r>
            <a:r>
              <a:rPr lang="de-DE" sz="3000" b="1" dirty="0" err="1" smtClean="0">
                <a:solidFill>
                  <a:schemeClr val="tx2"/>
                </a:solidFill>
              </a:rPr>
              <a:t>and</a:t>
            </a:r>
            <a:r>
              <a:rPr lang="de-DE" sz="3000" b="1" dirty="0" smtClean="0">
                <a:solidFill>
                  <a:schemeClr val="tx2"/>
                </a:solidFill>
              </a:rPr>
              <a:t> Post-Processing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79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Mode Base</a:t>
            </a:r>
            <a:r>
              <a:rPr lang="de-DE" sz="2000" dirty="0"/>
              <a:t>: </a:t>
            </a:r>
            <a:r>
              <a:rPr lang="el-GR" sz="2000" dirty="0"/>
              <a:t>Φ=[Φ</a:t>
            </a:r>
            <a:r>
              <a:rPr lang="de-DE" sz="2000" baseline="-25000" dirty="0"/>
              <a:t>CMS</a:t>
            </a:r>
            <a:r>
              <a:rPr lang="de-DE" sz="2000" dirty="0"/>
              <a:t> </a:t>
            </a:r>
            <a:r>
              <a:rPr lang="el-GR" sz="2000" dirty="0" smtClean="0"/>
              <a:t>Φ</a:t>
            </a:r>
            <a:r>
              <a:rPr lang="de-DE" sz="2000" baseline="-25000" dirty="0"/>
              <a:t>CM</a:t>
            </a:r>
            <a:r>
              <a:rPr lang="de-DE" sz="2000" dirty="0"/>
              <a:t>]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03531E7-FBA9-4E89-BBB6-621A21EE7D7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96509" y="2999086"/>
            <a:ext cx="1588" cy="357055"/>
          </a:xfrm>
          <a:prstGeom prst="straightConnector1">
            <a:avLst/>
          </a:prstGeom>
          <a:noFill/>
          <a:ln w="50800" cap="flat" cmpd="sng" algn="ctr">
            <a:solidFill>
              <a:srgbClr val="C0504D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22" name="Abgerundetes Rechteck 16">
            <a:extLst>
              <a:ext uri="{FF2B5EF4-FFF2-40B4-BE49-F238E27FC236}">
                <a16:creationId xmlns:a16="http://schemas.microsoft.com/office/drawing/2014/main" id="{06EAA571-D46D-4DF7-842A-7F55D9E1B15E}"/>
              </a:ext>
            </a:extLst>
          </p:cNvPr>
          <p:cNvSpPr/>
          <p:nvPr/>
        </p:nvSpPr>
        <p:spPr>
          <a:xfrm>
            <a:off x="2770855" y="2838567"/>
            <a:ext cx="2353648" cy="720080"/>
          </a:xfrm>
          <a:prstGeom prst="roundRect">
            <a:avLst/>
          </a:prstGeom>
          <a:noFill/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Multibody Simulation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(MSC.ADAMS,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FreeDyn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Abgerundetes Rechteck 18">
            <a:extLst>
              <a:ext uri="{FF2B5EF4-FFF2-40B4-BE49-F238E27FC236}">
                <a16:creationId xmlns:a16="http://schemas.microsoft.com/office/drawing/2014/main" id="{89484230-F6C1-4549-9C61-971BD8C9C196}"/>
              </a:ext>
            </a:extLst>
          </p:cNvPr>
          <p:cNvSpPr/>
          <p:nvPr/>
        </p:nvSpPr>
        <p:spPr>
          <a:xfrm>
            <a:off x="2319659" y="4067610"/>
            <a:ext cx="3501627" cy="1257320"/>
          </a:xfrm>
          <a:prstGeom prst="roundRect">
            <a:avLst/>
          </a:prstGeom>
          <a:noFill/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bgerundetes Rechteck 55">
            <a:extLst>
              <a:ext uri="{FF2B5EF4-FFF2-40B4-BE49-F238E27FC236}">
                <a16:creationId xmlns:a16="http://schemas.microsoft.com/office/drawing/2014/main" id="{9B7624B0-EE53-4C43-B247-17B30127886E}"/>
              </a:ext>
            </a:extLst>
          </p:cNvPr>
          <p:cNvSpPr/>
          <p:nvPr/>
        </p:nvSpPr>
        <p:spPr>
          <a:xfrm>
            <a:off x="6146786" y="2838566"/>
            <a:ext cx="2115531" cy="990483"/>
          </a:xfrm>
          <a:prstGeom prst="roundRect">
            <a:avLst/>
          </a:prstGeom>
          <a:noFill/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Post-Processing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/>
                <a:ea typeface="+mn-ea"/>
              </a:rPr>
              <a:t>Pics and Animations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(Gap, Contact pressure, Friction stress, Status, …)</a:t>
            </a:r>
          </a:p>
        </p:txBody>
      </p:sp>
      <p:sp>
        <p:nvSpPr>
          <p:cNvPr id="25" name="Abgerundetes Rechteck 7">
            <a:extLst>
              <a:ext uri="{FF2B5EF4-FFF2-40B4-BE49-F238E27FC236}">
                <a16:creationId xmlns:a16="http://schemas.microsoft.com/office/drawing/2014/main" id="{2D01C9F1-3981-411D-905B-467D3D383AFC}"/>
              </a:ext>
            </a:extLst>
          </p:cNvPr>
          <p:cNvSpPr/>
          <p:nvPr/>
        </p:nvSpPr>
        <p:spPr>
          <a:xfrm>
            <a:off x="2175643" y="3926005"/>
            <a:ext cx="3768014" cy="1836813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Analyser (Subroutine (.</a:t>
            </a:r>
            <a:r>
              <a:rPr kumimoji="0" lang="en-GB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dll</a:t>
            </a: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))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bgerundetes Rechteck 7">
            <a:extLst>
              <a:ext uri="{FF2B5EF4-FFF2-40B4-BE49-F238E27FC236}">
                <a16:creationId xmlns:a16="http://schemas.microsoft.com/office/drawing/2014/main" id="{2D01C9F1-3981-411D-905B-467D3D383AFC}"/>
              </a:ext>
            </a:extLst>
          </p:cNvPr>
          <p:cNvSpPr/>
          <p:nvPr/>
        </p:nvSpPr>
        <p:spPr>
          <a:xfrm>
            <a:off x="6007398" y="2800594"/>
            <a:ext cx="2462130" cy="1446669"/>
          </a:xfrm>
          <a:prstGeom prst="round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Definer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4"/>
          <a:srcRect l="26471" t="2969"/>
          <a:stretch/>
        </p:blipFill>
        <p:spPr>
          <a:xfrm>
            <a:off x="6820312" y="4266185"/>
            <a:ext cx="2232248" cy="164541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0C877E89-490B-4E37-97A2-27D8E1021642}"/>
              </a:ext>
            </a:extLst>
          </p:cNvPr>
          <p:cNvCxnSpPr>
            <a:cxnSpLocks/>
          </p:cNvCxnSpPr>
          <p:nvPr/>
        </p:nvCxnSpPr>
        <p:spPr>
          <a:xfrm>
            <a:off x="3077741" y="3580222"/>
            <a:ext cx="0" cy="487388"/>
          </a:xfrm>
          <a:prstGeom prst="straightConnector1">
            <a:avLst/>
          </a:prstGeom>
          <a:noFill/>
          <a:ln w="508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0C877E89-490B-4E37-97A2-27D8E1021642}"/>
              </a:ext>
            </a:extLst>
          </p:cNvPr>
          <p:cNvCxnSpPr>
            <a:cxnSpLocks/>
          </p:cNvCxnSpPr>
          <p:nvPr/>
        </p:nvCxnSpPr>
        <p:spPr>
          <a:xfrm flipV="1">
            <a:off x="4693551" y="3575238"/>
            <a:ext cx="1" cy="466744"/>
          </a:xfrm>
          <a:prstGeom prst="straightConnector1">
            <a:avLst/>
          </a:prstGeom>
          <a:noFill/>
          <a:ln w="50800" cap="flat" cmpd="sng" algn="ctr">
            <a:solidFill>
              <a:srgbClr val="92D050"/>
            </a:solidFill>
            <a:prstDash val="solid"/>
            <a:tailEnd type="triangle"/>
          </a:ln>
          <a:effectLst/>
        </p:spPr>
      </p:cxnSp>
      <p:pic>
        <p:nvPicPr>
          <p:cNvPr id="45" name="Grafik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425" y="3612272"/>
            <a:ext cx="420121" cy="290551"/>
          </a:xfrm>
          <a:prstGeom prst="rect">
            <a:avLst/>
          </a:prstGeom>
        </p:spPr>
      </p:pic>
      <p:sp>
        <p:nvSpPr>
          <p:cNvPr id="46" name="Abgerundetes Rechteck 15">
            <a:extLst>
              <a:ext uri="{FF2B5EF4-FFF2-40B4-BE49-F238E27FC236}">
                <a16:creationId xmlns:a16="http://schemas.microsoft.com/office/drawing/2014/main" id="{09D9C443-7B31-47FB-85AB-F8AC1127CD49}"/>
              </a:ext>
            </a:extLst>
          </p:cNvPr>
          <p:cNvSpPr/>
          <p:nvPr/>
        </p:nvSpPr>
        <p:spPr>
          <a:xfrm>
            <a:off x="466599" y="2879787"/>
            <a:ext cx="1937300" cy="594067"/>
          </a:xfrm>
          <a:prstGeom prst="roundRect">
            <a:avLst/>
          </a:prstGeom>
          <a:noFill/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reduction base 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[Φ</a:t>
            </a:r>
            <a:r>
              <a:rPr kumimoji="0" lang="en-GB" sz="16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Φ</a:t>
            </a:r>
            <a:r>
              <a:rPr kumimoji="0" lang="en-GB" sz="16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sp>
        <p:nvSpPr>
          <p:cNvPr id="47" name="Rechteck 46"/>
          <p:cNvSpPr/>
          <p:nvPr/>
        </p:nvSpPr>
        <p:spPr>
          <a:xfrm>
            <a:off x="2175643" y="4106634"/>
            <a:ext cx="37129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Nodal joint deformations 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x</a:t>
            </a:r>
            <a:r>
              <a:rPr kumimoji="0" lang="en-US" sz="13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=</a:t>
            </a:r>
            <a:r>
              <a:rPr kumimoji="0" lang="el-G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l-G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Φ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q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NL nodal joint forces 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f</a:t>
            </a:r>
            <a:r>
              <a:rPr kumimoji="0" lang="en-US" sz="13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=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f</a:t>
            </a:r>
            <a:r>
              <a:rPr kumimoji="0" lang="en-US" sz="13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r>
              <a:rPr kumimoji="0" lang="en-US" sz="13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(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x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)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Modal forces </a:t>
            </a:r>
            <a:r>
              <a:rPr kumimoji="0" lang="en-U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Q</a:t>
            </a:r>
            <a:r>
              <a:rPr kumimoji="0" lang="en-US" sz="13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=</a:t>
            </a:r>
            <a:r>
              <a:rPr kumimoji="0" lang="el-G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l-G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Φ</a:t>
            </a:r>
            <a:r>
              <a:rPr kumimoji="0" lang="en-US" sz="14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r>
              <a:rPr kumimoji="0" lang="en-US" sz="1400" b="0" i="0" u="none" strike="noStrike" kern="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f</a:t>
            </a:r>
            <a:r>
              <a:rPr kumimoji="0" lang="en-US" sz="14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4693551" y="3575238"/>
            <a:ext cx="633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Q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Joint</a:t>
            </a:r>
            <a:endParaRPr kumimoji="0" lang="de-AT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103531E7-FBA9-4E89-BBB6-621A21EE7D7F}"/>
              </a:ext>
            </a:extLst>
          </p:cNvPr>
          <p:cNvCxnSpPr>
            <a:cxnSpLocks/>
          </p:cNvCxnSpPr>
          <p:nvPr/>
        </p:nvCxnSpPr>
        <p:spPr>
          <a:xfrm>
            <a:off x="5119528" y="3200195"/>
            <a:ext cx="887870" cy="0"/>
          </a:xfrm>
          <a:prstGeom prst="straightConnector1">
            <a:avLst/>
          </a:prstGeom>
          <a:noFill/>
          <a:ln w="50800" cap="flat" cmpd="sng" algn="ctr">
            <a:solidFill>
              <a:srgbClr val="C0504D">
                <a:lumMod val="75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66493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Referenzbeispiele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484954"/>
            <a:ext cx="8603304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Haften- Gleiten im Hauptlager eines MGV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Spannungen im Kontaktgebiet eines geschraubten Pleuels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Kolbensekundärbewegung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Haften- Gleiten in einer „akademischen“ Struktur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r>
              <a:rPr lang="de-DE" sz="2000" dirty="0" smtClean="0"/>
              <a:t>Walze-Walze Kontakt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3"/>
              </a:buBlip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716490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8" b="1"/>
          <a:stretch/>
        </p:blipFill>
        <p:spPr>
          <a:xfrm>
            <a:off x="5772346" y="2322287"/>
            <a:ext cx="3371654" cy="1605062"/>
          </a:xfrm>
          <a:prstGeom prst="rect">
            <a:avLst/>
          </a:prstGeom>
        </p:spPr>
      </p:pic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898525" y="6259741"/>
            <a:ext cx="5834063" cy="215444"/>
          </a:xfrm>
          <a:noFill/>
        </p:spPr>
        <p:txBody>
          <a:bodyPr/>
          <a:lstStyle/>
          <a:p>
            <a:r>
              <a:rPr lang="de-DE" dirty="0">
                <a:ea typeface="ＭＳ Ｐゴシック" pitchFamily="-124" charset="-128"/>
              </a:rPr>
              <a:t>Studiengang Maschinenbau</a:t>
            </a:r>
          </a:p>
        </p:txBody>
      </p:sp>
      <p:sp>
        <p:nvSpPr>
          <p:cNvPr id="19" name="Rechteck 18"/>
          <p:cNvSpPr/>
          <p:nvPr/>
        </p:nvSpPr>
        <p:spPr>
          <a:xfrm>
            <a:off x="540696" y="1328184"/>
            <a:ext cx="8603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vl="1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</a:pPr>
            <a:endParaRPr lang="de-DE" sz="2000" dirty="0"/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2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67543" y="1556111"/>
            <a:ext cx="7223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sz="3000" b="1" dirty="0" smtClean="0">
                <a:solidFill>
                  <a:schemeClr val="tx2"/>
                </a:solidFill>
              </a:rPr>
              <a:t>Referenz: Hauptlager</a:t>
            </a:r>
            <a:endParaRPr lang="de-DE" sz="3000" b="1" dirty="0">
              <a:solidFill>
                <a:schemeClr val="tx2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0696" y="2201490"/>
            <a:ext cx="8603304" cy="403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800" dirty="0" smtClean="0"/>
              <a:t>Ziel: Haften, Gleiten in einer Hauptlagerfügestelle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/>
              <a:t>Simulation 4 Zylinder Diesel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/>
              <a:t>Run-</a:t>
            </a:r>
            <a:r>
              <a:rPr lang="de-DE" sz="1600" dirty="0" err="1"/>
              <a:t>Up</a:t>
            </a:r>
            <a:r>
              <a:rPr lang="de-DE" sz="1600" dirty="0"/>
              <a:t> Simulation: 1000rpm – 5000rpm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/>
              <a:t>Berücksichtigung der vollen Dynamik!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16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/>
              <a:t>Untersuchung der Fügestelle eines Hauptlagers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/>
              <a:t>Kontakt, </a:t>
            </a:r>
            <a:r>
              <a:rPr lang="de-DE" sz="1600" dirty="0" smtClean="0"/>
              <a:t>Reibung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 smtClean="0"/>
              <a:t>Schraubenvorspannung</a:t>
            </a:r>
            <a:endParaRPr lang="de-DE" sz="1600" dirty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/>
              <a:t>Sehr feines Netz </a:t>
            </a:r>
            <a:r>
              <a:rPr lang="de-DE" sz="1600" dirty="0" smtClean="0"/>
              <a:t>(Details </a:t>
            </a:r>
            <a:r>
              <a:rPr lang="de-DE" sz="1600" dirty="0"/>
              <a:t>“spannungsrichtig</a:t>
            </a:r>
            <a:r>
              <a:rPr lang="de-DE" sz="1600" dirty="0" smtClean="0"/>
              <a:t>”)</a:t>
            </a:r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r>
              <a:rPr lang="de-DE" sz="1600" dirty="0" smtClean="0"/>
              <a:t>13000 </a:t>
            </a:r>
            <a:r>
              <a:rPr lang="de-DE" sz="1600" dirty="0"/>
              <a:t>Knotenpaare in der Fügestelle</a:t>
            </a:r>
          </a:p>
          <a:p>
            <a:pPr marL="323850" lvl="1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2000" dirty="0" smtClean="0"/>
          </a:p>
          <a:p>
            <a:pPr marL="781050" lvl="2" indent="-312738">
              <a:lnSpc>
                <a:spcPct val="110000"/>
              </a:lnSpc>
              <a:spcBef>
                <a:spcPct val="20000"/>
              </a:spcBef>
              <a:buClr>
                <a:srgbClr val="9D0F1E"/>
              </a:buClr>
              <a:buSzPct val="110000"/>
              <a:buBlip>
                <a:blip r:embed="rId4"/>
              </a:buBlip>
            </a:pPr>
            <a:endParaRPr lang="de-DE" sz="18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/>
          <a:stretch/>
        </p:blipFill>
        <p:spPr>
          <a:xfrm>
            <a:off x="6288832" y="4346352"/>
            <a:ext cx="2372294" cy="1800000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sp>
        <p:nvSpPr>
          <p:cNvPr id="10" name="Textfeld 9"/>
          <p:cNvSpPr txBox="1"/>
          <p:nvPr/>
        </p:nvSpPr>
        <p:spPr>
          <a:xfrm>
            <a:off x="6253749" y="4279722"/>
            <a:ext cx="122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Joint in main bearing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9105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</Words>
  <Application>Microsoft Office PowerPoint</Application>
  <PresentationFormat>Bildschirmpräsentation (4:3)</PresentationFormat>
  <Paragraphs>220</Paragraphs>
  <Slides>20</Slides>
  <Notes>19</Notes>
  <HiddenSlides>0</HiddenSlides>
  <MMClips>5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Calibri</vt:lpstr>
      <vt:lpstr>Leere Präsentation</vt:lpstr>
      <vt:lpstr>Equation</vt:lpstr>
      <vt:lpstr> Sehr schnelle und genaue Berechnung von Kontakt- und Reibkräften in dynamischen Systemen wolfgang.witteveen@fh-wels.at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Daniela</dc:creator>
  <cp:lastModifiedBy>Witteveen Wolfgang</cp:lastModifiedBy>
  <cp:revision>511</cp:revision>
  <cp:lastPrinted>2019-11-27T13:58:37Z</cp:lastPrinted>
  <dcterms:created xsi:type="dcterms:W3CDTF">2007-06-11T05:53:03Z</dcterms:created>
  <dcterms:modified xsi:type="dcterms:W3CDTF">2020-04-07T06:37:14Z</dcterms:modified>
</cp:coreProperties>
</file>