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327" r:id="rId2"/>
    <p:sldId id="408" r:id="rId3"/>
    <p:sldId id="415" r:id="rId4"/>
    <p:sldId id="409" r:id="rId5"/>
    <p:sldId id="410" r:id="rId6"/>
    <p:sldId id="412" r:id="rId7"/>
    <p:sldId id="413" r:id="rId8"/>
  </p:sldIdLst>
  <p:sldSz cx="9144000" cy="5143500" type="screen16x9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 Eichmeir" initials="P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9DD"/>
    <a:srgbClr val="BAD600"/>
    <a:srgbClr val="C4161D"/>
    <a:srgbClr val="C00000"/>
    <a:srgbClr val="E1DEC9"/>
    <a:srgbClr val="2C45FE"/>
    <a:srgbClr val="ACBEF2"/>
    <a:srgbClr val="B2C4EC"/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0" autoAdjust="0"/>
    <p:restoredTop sz="95000" autoAdjust="0"/>
  </p:normalViewPr>
  <p:slideViewPr>
    <p:cSldViewPr snapToGrid="0">
      <p:cViewPr varScale="1">
        <p:scale>
          <a:sx n="140" d="100"/>
          <a:sy n="140" d="100"/>
        </p:scale>
        <p:origin x="498" y="102"/>
      </p:cViewPr>
      <p:guideLst>
        <p:guide orient="horz" pos="2164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509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3690" y="-102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79B3E313-CBB4-4FF2-AD91-492CD60CEAD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8" y="4925409"/>
            <a:ext cx="5683250" cy="4029879"/>
          </a:xfrm>
          <a:prstGeom prst="rect">
            <a:avLst/>
          </a:prstGeom>
        </p:spPr>
        <p:txBody>
          <a:bodyPr vert="horz" lIns="95079" tIns="47540" rIns="95079" bIns="4754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70D08EE2-3FF0-4B5C-9E65-7E21ABC62C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07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8EE2-3FF0-4B5C-9E65-7E21ABC62C4B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908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8EE2-3FF0-4B5C-9E65-7E21ABC62C4B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443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8EE2-3FF0-4B5C-9E65-7E21ABC62C4B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761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646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366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880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791200" y="4767263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lnSpc>
                <a:spcPct val="150000"/>
              </a:lnSpc>
            </a:pPr>
            <a:r>
              <a:rPr lang="de-DE" dirty="0"/>
              <a:t>GAMM 2019 Annual Meeting Vienna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1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247608" y="4767263"/>
            <a:ext cx="3439192" cy="27384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31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9907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886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81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789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9960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407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9C00-4953-49CE-AB7D-67B9A6447AEA}" type="datetimeFigureOut">
              <a:rPr lang="de-AT" smtClean="0"/>
              <a:t>07.04.2020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422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www.freedyn.at/download/freedyn-ap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0"/>
            <a:ext cx="9144000" cy="257213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98" y="2572133"/>
            <a:ext cx="9144000" cy="2571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" y="0"/>
            <a:ext cx="9143902" cy="25721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805" y="1334530"/>
            <a:ext cx="2319956" cy="89357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46732" y="2936953"/>
            <a:ext cx="88972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FreeDyn</a:t>
            </a:r>
            <a:r>
              <a:rPr lang="en-US" sz="2800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 API</a:t>
            </a:r>
          </a:p>
          <a:p>
            <a:endParaRPr lang="en-US" sz="2800" b="1" spc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stefan.oberpeilsteiner@fh-wels.at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05" y="280965"/>
            <a:ext cx="2319956" cy="8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/>
              <a:t>www.freedyn.at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/>
              <a:t>GUI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/>
              <a:t>Efficient solver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/>
              <a:t>Standard elements like </a:t>
            </a:r>
            <a:br>
              <a:rPr lang="en-US" sz="1400" dirty="0"/>
            </a:br>
            <a:r>
              <a:rPr lang="en-US" sz="1400" dirty="0"/>
              <a:t>forces, constraints,</a:t>
            </a:r>
            <a:br>
              <a:rPr lang="en-US" sz="1400" dirty="0"/>
            </a:br>
            <a:r>
              <a:rPr lang="en-US" sz="1400" dirty="0"/>
              <a:t>measures, </a:t>
            </a:r>
            <a:r>
              <a:rPr lang="en-US" sz="1400" dirty="0" smtClean="0"/>
              <a:t>…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GB" sz="1800" u="sng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GB" sz="1800" u="sng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GB" sz="1800" u="sng" dirty="0" smtClean="0"/>
              <a:t>Please have a look </a:t>
            </a:r>
            <a:r>
              <a:rPr lang="en-GB" sz="1800" u="sng" dirty="0"/>
              <a:t>into the </a:t>
            </a:r>
            <a:r>
              <a:rPr lang="en-GB" sz="1800" u="sng" dirty="0" smtClean="0"/>
              <a:t>according slides</a:t>
            </a:r>
            <a:r>
              <a:rPr lang="en-GB" sz="1800" u="sng" dirty="0"/>
              <a:t/>
            </a:r>
            <a:br>
              <a:rPr lang="en-GB" sz="1800" u="sng" dirty="0"/>
            </a:br>
            <a:r>
              <a:rPr lang="en-GB" sz="1800" u="sng" dirty="0" smtClean="0"/>
              <a:t>for </a:t>
            </a:r>
            <a:r>
              <a:rPr lang="en-GB" sz="1800" u="sng" dirty="0"/>
              <a:t>more specific </a:t>
            </a:r>
            <a:r>
              <a:rPr lang="en-GB" sz="1800" u="sng" dirty="0" smtClean="0"/>
              <a:t>information</a:t>
            </a:r>
            <a:br>
              <a:rPr lang="en-GB" sz="1800" u="sng" dirty="0" smtClean="0"/>
            </a:br>
            <a:r>
              <a:rPr lang="en-GB" sz="1800" dirty="0" smtClean="0">
                <a:sym typeface="Wingdings" panose="05000000000000000000" pitchFamily="2" charset="2"/>
              </a:rPr>
              <a:t> </a:t>
            </a:r>
            <a:r>
              <a:rPr lang="en-GB" sz="1800" dirty="0" smtClean="0"/>
              <a:t>01_FreeDyn_Multibodysimulation_en.pptx</a:t>
            </a:r>
            <a:endParaRPr lang="en-GB" sz="16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4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 smtClean="0">
                <a:solidFill>
                  <a:srgbClr val="C00000"/>
                </a:solidFill>
              </a:rPr>
              <a:t>FreeDyn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XB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53" r="9830"/>
          <a:stretch/>
        </p:blipFill>
        <p:spPr>
          <a:xfrm>
            <a:off x="4043745" y="808897"/>
            <a:ext cx="487165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966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Package includes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C-Library with functionality of </a:t>
            </a:r>
            <a:r>
              <a:rPr lang="en-US" sz="1400" dirty="0" err="1" smtClean="0"/>
              <a:t>FreeDyn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sym typeface="Wingdings" panose="05000000000000000000" pitchFamily="2" charset="2"/>
              </a:rPr>
              <a:t> for the use in own C/C++ Code</a:t>
            </a:r>
            <a:endParaRPr lang="en-US" sz="1400" dirty="0" smtClean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API – Application Programming Interface for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smtClean="0"/>
              <a:t>MATLAB API for easy access from MATLAB script no need for use of </a:t>
            </a:r>
            <a:r>
              <a:rPr lang="en-US" sz="1000" dirty="0" err="1" smtClean="0"/>
              <a:t>calllib</a:t>
            </a:r>
            <a:r>
              <a:rPr lang="en-US" sz="1000" dirty="0"/>
              <a:t>-</a:t>
            </a:r>
            <a:r>
              <a:rPr lang="en-US" sz="1000" dirty="0" smtClean="0"/>
              <a:t>functions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Scilab</a:t>
            </a:r>
            <a:r>
              <a:rPr lang="en-US" sz="1000" dirty="0" smtClean="0"/>
              <a:t> API for easy access from </a:t>
            </a:r>
            <a:r>
              <a:rPr lang="en-US" sz="1000" dirty="0" err="1" smtClean="0"/>
              <a:t>Scilab</a:t>
            </a:r>
            <a:r>
              <a:rPr lang="en-US" sz="1000" dirty="0" smtClean="0"/>
              <a:t> script no need for use of call-functions</a:t>
            </a:r>
            <a:endParaRPr lang="en-US" sz="10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4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 smtClean="0">
                <a:solidFill>
                  <a:srgbClr val="C00000"/>
                </a:solidFill>
              </a:rPr>
              <a:t>FreeDyn</a:t>
            </a:r>
            <a:r>
              <a:rPr lang="de-AT" sz="2800" b="1" dirty="0" smtClean="0">
                <a:solidFill>
                  <a:srgbClr val="C00000"/>
                </a:solidFill>
              </a:rPr>
              <a:t> API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96" y="2685144"/>
            <a:ext cx="3937381" cy="23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Native use of </a:t>
            </a:r>
            <a:r>
              <a:rPr lang="en-US" sz="1800" dirty="0" err="1" smtClean="0"/>
              <a:t>FreeDyn</a:t>
            </a:r>
            <a:r>
              <a:rPr lang="en-US" sz="1800" dirty="0" smtClean="0"/>
              <a:t> functionality within MATLAB/</a:t>
            </a:r>
            <a:r>
              <a:rPr lang="en-US" sz="1800" dirty="0" err="1" smtClean="0"/>
              <a:t>Scilab</a:t>
            </a:r>
            <a:r>
              <a:rPr lang="en-US" sz="1800" dirty="0" smtClean="0"/>
              <a:t> scripts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Function overview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Infrastructure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createModel</a:t>
            </a:r>
            <a:r>
              <a:rPr lang="en-US" sz="1000" dirty="0" smtClean="0"/>
              <a:t> … create a model by providing a .</a:t>
            </a:r>
            <a:r>
              <a:rPr lang="en-US" sz="1000" dirty="0" err="1" smtClean="0"/>
              <a:t>fds</a:t>
            </a:r>
            <a:r>
              <a:rPr lang="en-US" sz="1000" dirty="0" smtClean="0"/>
              <a:t> – file (</a:t>
            </a:r>
            <a:r>
              <a:rPr lang="en-US" sz="1000" dirty="0" err="1" smtClean="0"/>
              <a:t>FreeDyn</a:t>
            </a:r>
            <a:r>
              <a:rPr lang="en-US" sz="1000" dirty="0" smtClean="0"/>
              <a:t> </a:t>
            </a:r>
            <a:r>
              <a:rPr lang="en-US" sz="1000" dirty="0" err="1" smtClean="0"/>
              <a:t>inputfile</a:t>
            </a:r>
            <a:r>
              <a:rPr lang="en-US" sz="1000" dirty="0" smtClean="0"/>
              <a:t>)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deleteModel</a:t>
            </a:r>
            <a:endParaRPr lang="en-US" sz="10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getModelInfos</a:t>
            </a:r>
            <a:r>
              <a:rPr lang="en-US" sz="1000" dirty="0" smtClean="0"/>
              <a:t> … get </a:t>
            </a:r>
            <a:r>
              <a:rPr lang="en-US" sz="1000" dirty="0" err="1" smtClean="0"/>
              <a:t>infos</a:t>
            </a:r>
            <a:r>
              <a:rPr lang="en-US" sz="1000" dirty="0" smtClean="0"/>
              <a:t> about model (number of generalized coordinates, constraints, measures, parameters)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getMeasureNames</a:t>
            </a:r>
            <a:r>
              <a:rPr lang="en-US" sz="1000" dirty="0" smtClean="0"/>
              <a:t> ... get labels of measures (as defined in </a:t>
            </a:r>
            <a:r>
              <a:rPr lang="en-US" sz="1000" dirty="0" err="1" smtClean="0"/>
              <a:t>FreeDyn</a:t>
            </a:r>
            <a:r>
              <a:rPr lang="en-US" sz="1000" dirty="0" smtClean="0"/>
              <a:t> model)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Full system </a:t>
            </a:r>
            <a:r>
              <a:rPr lang="en-US" sz="1400" dirty="0"/>
              <a:t>s</a:t>
            </a:r>
            <a:r>
              <a:rPr lang="en-US" sz="1400" dirty="0" smtClean="0"/>
              <a:t>imulation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solveEOM</a:t>
            </a:r>
            <a:r>
              <a:rPr lang="en-US" sz="1000" dirty="0" smtClean="0"/>
              <a:t> … solve equations of motion (full simulation from start to end time)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Simulation of successive intervals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getInitialConditions</a:t>
            </a:r>
            <a:r>
              <a:rPr lang="en-US" sz="1000" dirty="0" smtClean="0"/>
              <a:t> … compute initial conditions for accelerations and Lagrange multipliers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solveTimeInterval</a:t>
            </a:r>
            <a:r>
              <a:rPr lang="en-US" sz="1000" dirty="0" smtClean="0"/>
              <a:t> … start the simulation of a specific time interval (down to one single time step)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modifyParameter</a:t>
            </a:r>
            <a:r>
              <a:rPr lang="en-US" sz="1000" dirty="0" smtClean="0"/>
              <a:t> … modify parameters, e.g. the amplitude of a force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Retrieve data from </a:t>
            </a:r>
            <a:r>
              <a:rPr lang="en-US" sz="1400" dirty="0" err="1" smtClean="0"/>
              <a:t>FreeDyn</a:t>
            </a:r>
            <a:endParaRPr lang="en-US" sz="14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getNumTimeSteps</a:t>
            </a:r>
            <a:r>
              <a:rPr lang="en-US" sz="1000" dirty="0" smtClean="0"/>
              <a:t> … get number of time steps stored for current solution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getStatesAtTIme</a:t>
            </a:r>
            <a:r>
              <a:rPr lang="en-US" sz="1000" dirty="0" smtClean="0"/>
              <a:t> … get values of all states at time index (generalized coordinates, velocities, accelerations, Lagrange multipliers)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err="1" smtClean="0"/>
              <a:t>getMeasuresAtTime</a:t>
            </a:r>
            <a:r>
              <a:rPr lang="en-US" sz="1000" dirty="0" smtClean="0"/>
              <a:t> … get values of all measures at time index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0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0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AT" sz="3100" b="1" dirty="0" err="1" smtClean="0">
                <a:solidFill>
                  <a:srgbClr val="C00000"/>
                </a:solidFill>
              </a:rPr>
              <a:t>FreeDyn</a:t>
            </a:r>
            <a:r>
              <a:rPr lang="de-AT" sz="3100" b="1" dirty="0" smtClean="0">
                <a:solidFill>
                  <a:srgbClr val="C00000"/>
                </a:solidFill>
              </a:rPr>
              <a:t> API</a:t>
            </a:r>
            <a:r>
              <a:rPr lang="de-AT" sz="2800" b="1" dirty="0" smtClean="0">
                <a:solidFill>
                  <a:srgbClr val="C00000"/>
                </a:solidFill>
              </a:rPr>
              <a:t/>
            </a:r>
            <a:br>
              <a:rPr lang="de-AT" sz="2800" b="1" dirty="0" smtClean="0">
                <a:solidFill>
                  <a:srgbClr val="C00000"/>
                </a:solidFill>
              </a:rPr>
            </a:br>
            <a:r>
              <a:rPr lang="de-AT" sz="2400" b="1" dirty="0" smtClean="0">
                <a:solidFill>
                  <a:srgbClr val="C00000"/>
                </a:solidFill>
              </a:rPr>
              <a:t>MATLAB/</a:t>
            </a:r>
            <a:r>
              <a:rPr lang="de-AT" sz="2400" b="1" dirty="0" err="1" smtClean="0">
                <a:solidFill>
                  <a:srgbClr val="C00000"/>
                </a:solidFill>
              </a:rPr>
              <a:t>Scilab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Make use of </a:t>
            </a:r>
            <a:r>
              <a:rPr lang="en-US" sz="1800" dirty="0" err="1" smtClean="0"/>
              <a:t>FreeDyn</a:t>
            </a:r>
            <a:r>
              <a:rPr lang="en-US" sz="1800" dirty="0" smtClean="0"/>
              <a:t> functionality by linking </a:t>
            </a:r>
            <a:br>
              <a:rPr lang="en-US" sz="1800" dirty="0" smtClean="0"/>
            </a:br>
            <a:r>
              <a:rPr lang="en-US" sz="1800" dirty="0" smtClean="0"/>
              <a:t>FDCI.dll (</a:t>
            </a:r>
            <a:r>
              <a:rPr lang="en-US" sz="1800" dirty="0" err="1" smtClean="0">
                <a:solidFill>
                  <a:srgbClr val="1D89DD"/>
                </a:solidFill>
              </a:rPr>
              <a:t>F</a:t>
            </a:r>
            <a:r>
              <a:rPr lang="en-US" sz="1800" dirty="0" err="1" smtClean="0"/>
              <a:t>ree</a:t>
            </a:r>
            <a:r>
              <a:rPr lang="en-US" sz="1800" dirty="0" err="1" smtClean="0">
                <a:solidFill>
                  <a:srgbClr val="1D89DD"/>
                </a:solidFill>
              </a:rPr>
              <a:t>D</a:t>
            </a:r>
            <a:r>
              <a:rPr lang="en-US" sz="1800" dirty="0" err="1" smtClean="0"/>
              <a:t>yn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1D89DD"/>
                </a:solidFill>
              </a:rPr>
              <a:t>C</a:t>
            </a:r>
            <a:r>
              <a:rPr lang="en-US" sz="1800" dirty="0" smtClean="0"/>
              <a:t>-</a:t>
            </a:r>
            <a:r>
              <a:rPr lang="en-US" sz="1800" dirty="0" smtClean="0">
                <a:solidFill>
                  <a:srgbClr val="1D89DD"/>
                </a:solidFill>
              </a:rPr>
              <a:t>I</a:t>
            </a:r>
            <a:r>
              <a:rPr lang="en-US" sz="1800" dirty="0" smtClean="0"/>
              <a:t>nterface DLL) to your own C/C++ application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FDCI.dll is designed for runtime linking</a:t>
            </a:r>
            <a:br>
              <a:rPr lang="en-US" sz="1800" dirty="0" smtClean="0"/>
            </a:br>
            <a:r>
              <a:rPr lang="en-US" sz="1600" dirty="0" smtClean="0">
                <a:sym typeface="Wingdings" panose="05000000000000000000" pitchFamily="2" charset="2"/>
              </a:rPr>
              <a:t> Interface functions are defined in </a:t>
            </a:r>
            <a:r>
              <a:rPr lang="en-US" sz="1600" dirty="0" err="1" smtClean="0">
                <a:sym typeface="Wingdings" panose="05000000000000000000" pitchFamily="2" charset="2"/>
              </a:rPr>
              <a:t>FreeDynCallables.h</a:t>
            </a:r>
            <a:endParaRPr lang="en-US" sz="1800" dirty="0" smtClean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External control of MBS Model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Modification of parameters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Control of time integration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smtClean="0"/>
              <a:t>Solve entire time period from initial states to end time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smtClean="0"/>
              <a:t>Solve one time interval and restart from previous one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Retrieve </a:t>
            </a:r>
            <a:r>
              <a:rPr lang="en-US" sz="1800" dirty="0"/>
              <a:t>data from </a:t>
            </a:r>
            <a:r>
              <a:rPr lang="en-US" sz="1800" dirty="0" err="1"/>
              <a:t>FreeDyn</a:t>
            </a:r>
            <a:endParaRPr lang="en-US" sz="1800" dirty="0"/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States, Velocities, Measures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Jacobi matrices (entire, or only submatrices)</a:t>
            </a:r>
          </a:p>
          <a:p>
            <a:pPr marL="457200" lvl="1" indent="0">
              <a:buClr>
                <a:srgbClr val="C00000"/>
              </a:buClr>
              <a:buSzPct val="100000"/>
              <a:buNone/>
            </a:pPr>
            <a:r>
              <a:rPr lang="en-US" sz="1400" dirty="0" smtClean="0">
                <a:sym typeface="Wingdings" panose="05000000000000000000" pitchFamily="2" charset="2"/>
              </a:rPr>
              <a:t> May be used for implementing/testing new solvers/methods</a:t>
            </a:r>
            <a:endParaRPr lang="en-US" sz="1000" dirty="0" smtClean="0"/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en-US" sz="1000" dirty="0" smtClean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AT" sz="3100" b="1" dirty="0" err="1" smtClean="0">
                <a:solidFill>
                  <a:srgbClr val="C00000"/>
                </a:solidFill>
              </a:rPr>
              <a:t>FreeDyn</a:t>
            </a:r>
            <a:r>
              <a:rPr lang="de-AT" sz="3100" b="1" dirty="0" smtClean="0">
                <a:solidFill>
                  <a:srgbClr val="C00000"/>
                </a:solidFill>
              </a:rPr>
              <a:t> API</a:t>
            </a:r>
            <a:r>
              <a:rPr lang="de-AT" sz="2800" b="1" dirty="0" smtClean="0">
                <a:solidFill>
                  <a:srgbClr val="C00000"/>
                </a:solidFill>
              </a:rPr>
              <a:t/>
            </a:r>
            <a:br>
              <a:rPr lang="de-AT" sz="2800" b="1" dirty="0" smtClean="0">
                <a:solidFill>
                  <a:srgbClr val="C00000"/>
                </a:solidFill>
              </a:rPr>
            </a:br>
            <a:r>
              <a:rPr lang="de-AT" sz="2400" b="1" dirty="0" smtClean="0">
                <a:solidFill>
                  <a:srgbClr val="C00000"/>
                </a:solidFill>
              </a:rPr>
              <a:t>C/C++ </a:t>
            </a:r>
            <a:r>
              <a:rPr lang="de-AT" sz="2400" b="1" dirty="0" err="1" smtClean="0">
                <a:solidFill>
                  <a:srgbClr val="C00000"/>
                </a:solidFill>
              </a:rPr>
              <a:t>Applications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58" y="2763672"/>
            <a:ext cx="4373698" cy="14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erpei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67" t="3398" r="994" b="2582"/>
          <a:stretch/>
        </p:blipFill>
        <p:spPr>
          <a:xfrm>
            <a:off x="4715301" y="504142"/>
            <a:ext cx="4148919" cy="2238233"/>
          </a:xfr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>
                <a:solidFill>
                  <a:srgbClr val="C00000"/>
                </a:solidFill>
              </a:rPr>
              <a:t>FreeDyn</a:t>
            </a:r>
            <a:r>
              <a:rPr lang="de-AT" sz="2800" b="1" dirty="0">
                <a:solidFill>
                  <a:srgbClr val="C00000"/>
                </a:solidFill>
              </a:rPr>
              <a:t> API</a:t>
            </a:r>
            <a:br>
              <a:rPr lang="de-AT" sz="2800" b="1" dirty="0">
                <a:solidFill>
                  <a:srgbClr val="C00000"/>
                </a:solidFill>
              </a:rPr>
            </a:br>
            <a:r>
              <a:rPr lang="de-AT" sz="2000" b="1" dirty="0" err="1" smtClean="0">
                <a:solidFill>
                  <a:srgbClr val="C00000"/>
                </a:solidFill>
              </a:rPr>
              <a:t>Example</a:t>
            </a:r>
            <a:r>
              <a:rPr lang="de-AT" sz="2000" b="1" dirty="0" smtClean="0">
                <a:solidFill>
                  <a:srgbClr val="C00000"/>
                </a:solidFill>
              </a:rPr>
              <a:t> (1) – Driver Model </a:t>
            </a:r>
            <a:r>
              <a:rPr lang="de-AT" sz="2000" b="1" dirty="0" err="1" smtClean="0">
                <a:solidFill>
                  <a:srgbClr val="C00000"/>
                </a:solidFill>
              </a:rPr>
              <a:t>XBug</a:t>
            </a:r>
            <a:endParaRPr lang="de-AT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2019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OberpeiMovie_Regl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6045" t="14859" r="8209" b="15754"/>
          <a:stretch/>
        </p:blipFill>
        <p:spPr>
          <a:xfrm>
            <a:off x="4134522" y="2637018"/>
            <a:ext cx="4825233" cy="2196342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 txBox="1">
            <a:spLocks/>
          </p:cNvSpPr>
          <p:nvPr/>
        </p:nvSpPr>
        <p:spPr>
          <a:xfrm>
            <a:off x="457200" y="1200150"/>
            <a:ext cx="8105775" cy="375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Use </a:t>
            </a:r>
            <a:r>
              <a:rPr lang="en-US" sz="1800" dirty="0" err="1" smtClean="0"/>
              <a:t>FreeDyn</a:t>
            </a:r>
            <a:r>
              <a:rPr lang="en-US" sz="1800" dirty="0" smtClean="0"/>
              <a:t> API for MATLAB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Model created with </a:t>
            </a:r>
            <a:r>
              <a:rPr lang="en-US" sz="1800" dirty="0" err="1" smtClean="0"/>
              <a:t>FreeDyn</a:t>
            </a:r>
            <a:r>
              <a:rPr lang="en-US" sz="1800" dirty="0" smtClean="0"/>
              <a:t> GUI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stored </a:t>
            </a:r>
            <a:r>
              <a:rPr lang="en-US" sz="1800" dirty="0" smtClean="0"/>
              <a:t>as .</a:t>
            </a:r>
            <a:r>
              <a:rPr lang="en-US" sz="1800" dirty="0" err="1" smtClean="0"/>
              <a:t>fds</a:t>
            </a:r>
            <a:r>
              <a:rPr lang="en-US" sz="1800" dirty="0" smtClean="0"/>
              <a:t>-file</a:t>
            </a:r>
            <a:endParaRPr lang="en-US" sz="10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MATLAB script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Compute initial conditions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Execute loop: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smtClean="0"/>
              <a:t>Evaluate measures</a:t>
            </a:r>
            <a:br>
              <a:rPr lang="en-US" sz="1000" dirty="0" smtClean="0"/>
            </a:br>
            <a:r>
              <a:rPr lang="en-US" sz="1000" dirty="0" smtClean="0"/>
              <a:t>(vehicle position, heading, velocities)</a:t>
            </a:r>
          </a:p>
          <a:p>
            <a:pPr lvl="2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000" dirty="0" smtClean="0"/>
              <a:t>Determine control input for</a:t>
            </a:r>
            <a:br>
              <a:rPr lang="en-US" sz="1000" dirty="0" smtClean="0"/>
            </a:br>
            <a:r>
              <a:rPr lang="en-US" sz="1000" dirty="0" smtClean="0"/>
              <a:t>steering and driving torque in order to </a:t>
            </a:r>
            <a:br>
              <a:rPr lang="en-US" sz="1000" dirty="0" smtClean="0"/>
            </a:br>
            <a:r>
              <a:rPr lang="en-US" sz="1000" dirty="0" smtClean="0"/>
              <a:t>stay on predefined track</a:t>
            </a:r>
            <a:br>
              <a:rPr lang="en-US" sz="1000" dirty="0" smtClean="0"/>
            </a:br>
            <a:r>
              <a:rPr lang="en-US" sz="1000" dirty="0" smtClean="0">
                <a:sym typeface="Wingdings" panose="05000000000000000000" pitchFamily="2" charset="2"/>
              </a:rPr>
              <a:t> apply by “</a:t>
            </a:r>
            <a:r>
              <a:rPr lang="en-US" sz="1000" dirty="0" err="1" smtClean="0">
                <a:sym typeface="Wingdings" panose="05000000000000000000" pitchFamily="2" charset="2"/>
              </a:rPr>
              <a:t>modifyParameter</a:t>
            </a:r>
            <a:r>
              <a:rPr lang="en-US" sz="1000" dirty="0" smtClean="0">
                <a:sym typeface="Wingdings" panose="05000000000000000000" pitchFamily="2" charset="2"/>
              </a:rPr>
              <a:t>”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89853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 err="1">
                <a:solidFill>
                  <a:srgbClr val="C00000"/>
                </a:solidFill>
              </a:rPr>
              <a:t>FreeDyn</a:t>
            </a:r>
            <a:r>
              <a:rPr lang="de-AT" sz="2800" b="1" dirty="0">
                <a:solidFill>
                  <a:srgbClr val="C00000"/>
                </a:solidFill>
              </a:rPr>
              <a:t> API</a:t>
            </a:r>
            <a:br>
              <a:rPr lang="de-AT" sz="2800" b="1" dirty="0">
                <a:solidFill>
                  <a:srgbClr val="C00000"/>
                </a:solidFill>
              </a:rPr>
            </a:br>
            <a:r>
              <a:rPr lang="de-AT" sz="2000" b="1" dirty="0" err="1" smtClean="0">
                <a:solidFill>
                  <a:srgbClr val="C00000"/>
                </a:solidFill>
              </a:rPr>
              <a:t>Example</a:t>
            </a:r>
            <a:r>
              <a:rPr lang="de-AT" sz="2000" b="1" dirty="0" smtClean="0">
                <a:solidFill>
                  <a:srgbClr val="C00000"/>
                </a:solidFill>
              </a:rPr>
              <a:t> (2) – Driver Model </a:t>
            </a:r>
            <a:r>
              <a:rPr lang="de-AT" sz="2000" b="1" dirty="0" err="1" smtClean="0">
                <a:solidFill>
                  <a:srgbClr val="C00000"/>
                </a:solidFill>
              </a:rPr>
              <a:t>Motorcycle</a:t>
            </a:r>
            <a:endParaRPr lang="de-AT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 smtClean="0">
                <a:solidFill>
                  <a:srgbClr val="C00000"/>
                </a:solidFill>
              </a:rPr>
              <a:t>© </a:t>
            </a:r>
            <a:r>
              <a:rPr lang="de-AT" sz="1400" dirty="0" err="1" smtClean="0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 smtClean="0">
                <a:solidFill>
                  <a:srgbClr val="C00000"/>
                </a:solidFill>
              </a:rPr>
              <a:t> 2019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 txBox="1">
            <a:spLocks/>
          </p:cNvSpPr>
          <p:nvPr/>
        </p:nvSpPr>
        <p:spPr>
          <a:xfrm>
            <a:off x="457200" y="1200150"/>
            <a:ext cx="8105775" cy="375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Use </a:t>
            </a:r>
            <a:r>
              <a:rPr lang="en-US" sz="1800" dirty="0" err="1" smtClean="0"/>
              <a:t>FreeDyn</a:t>
            </a:r>
            <a:r>
              <a:rPr lang="en-US" sz="1800" dirty="0" smtClean="0"/>
              <a:t> FDCI.dll in Simulink block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Model created with </a:t>
            </a:r>
            <a:r>
              <a:rPr lang="en-US" sz="1800" dirty="0" err="1" smtClean="0"/>
              <a:t>FreeDyn</a:t>
            </a:r>
            <a:r>
              <a:rPr lang="en-US" sz="1800" dirty="0" smtClean="0"/>
              <a:t> GUI</a:t>
            </a:r>
            <a:br>
              <a:rPr lang="en-US" sz="1800" dirty="0" smtClean="0"/>
            </a:br>
            <a:r>
              <a:rPr lang="en-US" sz="1800" dirty="0" smtClean="0"/>
              <a:t>stored as .</a:t>
            </a:r>
            <a:r>
              <a:rPr lang="en-US" sz="1800" dirty="0" err="1" smtClean="0"/>
              <a:t>fds</a:t>
            </a:r>
            <a:r>
              <a:rPr lang="en-US" sz="1800" dirty="0" smtClean="0"/>
              <a:t>-file</a:t>
            </a:r>
            <a:endParaRPr lang="en-US" sz="10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Model specs: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Magic tire formulation (MF6.1)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u="sng" dirty="0" smtClean="0"/>
              <a:t>9 rigid bodies, 43 constraints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11 degrees of freedom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dirty="0" smtClean="0"/>
              <a:t>How to create Simulink block </a:t>
            </a:r>
            <a:br>
              <a:rPr lang="en-US" sz="1800" dirty="0" smtClean="0"/>
            </a:br>
            <a:r>
              <a:rPr lang="en-US" sz="1800" dirty="0" smtClean="0"/>
              <a:t>out of </a:t>
            </a:r>
            <a:r>
              <a:rPr lang="en-US" sz="1800" dirty="0" err="1" smtClean="0"/>
              <a:t>FreeDyn</a:t>
            </a:r>
            <a:r>
              <a:rPr lang="en-US" sz="1800" dirty="0" smtClean="0"/>
              <a:t> model?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Copy our template in your model directory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400" dirty="0" smtClean="0"/>
              <a:t>Execute MATLAB Script, here we go!</a:t>
            </a:r>
            <a:endParaRPr lang="en-US" sz="1400" dirty="0"/>
          </a:p>
          <a:p>
            <a:pPr marL="457200" lvl="1" indent="0">
              <a:buClr>
                <a:srgbClr val="C00000"/>
              </a:buClr>
              <a:buSzPct val="100000"/>
              <a:buNone/>
            </a:pPr>
            <a:r>
              <a:rPr lang="en-US" sz="1400" smtClean="0">
                <a:sym typeface="Wingdings" panose="05000000000000000000" pitchFamily="2" charset="2"/>
              </a:rPr>
              <a:t> </a:t>
            </a:r>
            <a:r>
              <a:rPr lang="en-US" sz="1400" smtClean="0">
                <a:sym typeface="Wingdings" panose="05000000000000000000" pitchFamily="2" charset="2"/>
              </a:rPr>
              <a:t>	</a:t>
            </a:r>
            <a:r>
              <a:rPr lang="en-US" sz="1400" smtClean="0"/>
              <a:t>Available </a:t>
            </a:r>
            <a:r>
              <a:rPr lang="en-US" sz="1400" dirty="0" smtClean="0"/>
              <a:t>as demo </a:t>
            </a:r>
            <a:r>
              <a:rPr lang="en-US" sz="1400" smtClean="0"/>
              <a:t>for </a:t>
            </a:r>
            <a:r>
              <a:rPr lang="en-US" sz="1400" smtClean="0"/>
              <a:t>download</a:t>
            </a:r>
            <a:br>
              <a:rPr lang="en-US" sz="1400" smtClean="0"/>
            </a:br>
            <a:r>
              <a:rPr lang="en-US" sz="1400" smtClean="0"/>
              <a:t>	</a:t>
            </a:r>
            <a:r>
              <a:rPr lang="en-US" sz="1400" smtClean="0">
                <a:hlinkClick r:id="rId4"/>
              </a:rPr>
              <a:t>http</a:t>
            </a:r>
            <a:r>
              <a:rPr lang="en-US" sz="1400">
                <a:hlinkClick r:id="rId4"/>
              </a:rPr>
              <a:t>://</a:t>
            </a:r>
            <a:r>
              <a:rPr lang="en-US" sz="1400" smtClean="0">
                <a:hlinkClick r:id="rId4"/>
              </a:rPr>
              <a:t>www.freedyn.at/download/freedyn-api</a:t>
            </a:r>
            <a:endParaRPr lang="en-US" sz="900" dirty="0" smtClean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82" y="1615232"/>
            <a:ext cx="5211712" cy="22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531</Words>
  <Application>Microsoft Office PowerPoint</Application>
  <PresentationFormat>Bildschirmpräsentation (16:9)</PresentationFormat>
  <Paragraphs>76</Paragraphs>
  <Slides>7</Slides>
  <Notes>3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Calibri</vt:lpstr>
      <vt:lpstr>Hemi Head Rg</vt:lpstr>
      <vt:lpstr>Wingdings</vt:lpstr>
      <vt:lpstr>Larissa</vt:lpstr>
      <vt:lpstr>PowerPoint-Präsentation</vt:lpstr>
      <vt:lpstr>FreeDyn</vt:lpstr>
      <vt:lpstr>FreeDyn API</vt:lpstr>
      <vt:lpstr>FreeDyn API MATLAB/Scilab</vt:lpstr>
      <vt:lpstr>FreeDyn API C/C++ Applications</vt:lpstr>
      <vt:lpstr>FreeDyn API Example (1) – Driver Model XBug</vt:lpstr>
      <vt:lpstr>FreeDyn API Example (2) – Driver Model Motorcycle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"Lauß Thomas"</dc:creator>
  <cp:lastModifiedBy>Oberpeilsteiner Stefan</cp:lastModifiedBy>
  <cp:revision>1854</cp:revision>
  <cp:lastPrinted>2019-02-13T08:15:04Z</cp:lastPrinted>
  <dcterms:created xsi:type="dcterms:W3CDTF">2012-08-09T09:22:10Z</dcterms:created>
  <dcterms:modified xsi:type="dcterms:W3CDTF">2020-04-07T12:22:28Z</dcterms:modified>
</cp:coreProperties>
</file>