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327" r:id="rId2"/>
    <p:sldId id="408" r:id="rId3"/>
    <p:sldId id="415" r:id="rId4"/>
    <p:sldId id="409" r:id="rId5"/>
    <p:sldId id="416" r:id="rId6"/>
    <p:sldId id="417" r:id="rId7"/>
    <p:sldId id="420" r:id="rId8"/>
    <p:sldId id="418" r:id="rId9"/>
    <p:sldId id="419" r:id="rId10"/>
  </p:sldIdLst>
  <p:sldSz cx="9144000" cy="5143500" type="screen16x9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p Eichmeir" initials="P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89DD"/>
    <a:srgbClr val="BAD600"/>
    <a:srgbClr val="C4161D"/>
    <a:srgbClr val="C00000"/>
    <a:srgbClr val="E1DEC9"/>
    <a:srgbClr val="2C45FE"/>
    <a:srgbClr val="ACBEF2"/>
    <a:srgbClr val="B2C4EC"/>
    <a:srgbClr val="545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30" autoAdjust="0"/>
    <p:restoredTop sz="95000" autoAdjust="0"/>
  </p:normalViewPr>
  <p:slideViewPr>
    <p:cSldViewPr snapToGrid="0">
      <p:cViewPr varScale="1">
        <p:scale>
          <a:sx n="140" d="100"/>
          <a:sy n="140" d="100"/>
        </p:scale>
        <p:origin x="498" y="102"/>
      </p:cViewPr>
      <p:guideLst>
        <p:guide orient="horz" pos="2164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-3509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-3690" y="-102"/>
      </p:cViewPr>
      <p:guideLst>
        <p:guide orient="horz" pos="3223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5079" tIns="47540" rIns="95079" bIns="4754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5079" tIns="47540" rIns="95079" bIns="47540" rtlCol="0"/>
          <a:lstStyle>
            <a:lvl1pPr algn="r">
              <a:defRPr sz="1200"/>
            </a:lvl1pPr>
          </a:lstStyle>
          <a:p>
            <a:fld id="{79B3E313-CBB4-4FF2-AD91-492CD60CEAD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79" tIns="47540" rIns="95079" bIns="4754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8" y="4925409"/>
            <a:ext cx="5683250" cy="4029879"/>
          </a:xfrm>
          <a:prstGeom prst="rect">
            <a:avLst/>
          </a:prstGeom>
        </p:spPr>
        <p:txBody>
          <a:bodyPr vert="horz" lIns="95079" tIns="47540" rIns="95079" bIns="4754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5079" tIns="47540" rIns="95079" bIns="47540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5079" tIns="47540" rIns="95079" bIns="47540" rtlCol="0" anchor="b"/>
          <a:lstStyle>
            <a:lvl1pPr algn="r">
              <a:defRPr sz="1200"/>
            </a:lvl1pPr>
          </a:lstStyle>
          <a:p>
            <a:fld id="{70D08EE2-3FF0-4B5C-9E65-7E21ABC62C4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7078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08EE2-3FF0-4B5C-9E65-7E21ABC62C4B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8908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de-DE" dirty="0"/>
              <a:t>GAMM 2019 Annual Meeting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01FE4-60BC-4F2C-A8E6-A76BE9E9E0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2646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01FE4-60BC-4F2C-A8E6-A76BE9E9E0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13662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01FE4-60BC-4F2C-A8E6-A76BE9E9E0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08807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de-DE" dirty="0"/>
              <a:t>GAMM 2019 Annual Meeting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791200" y="4767263"/>
            <a:ext cx="2895600" cy="273844"/>
          </a:xfrm>
        </p:spPr>
        <p:txBody>
          <a:bodyPr/>
          <a:lstStyle>
            <a:lvl1pPr>
              <a:defRPr/>
            </a:lvl1pPr>
          </a:lstStyle>
          <a:p>
            <a:pPr>
              <a:lnSpc>
                <a:spcPct val="150000"/>
              </a:lnSpc>
            </a:pPr>
            <a:r>
              <a:rPr lang="de-DE" dirty="0"/>
              <a:t>GAMM 2019 Annual Meeting Vienna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213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247608" y="4767263"/>
            <a:ext cx="3439192" cy="273844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5316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99072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58865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8812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0789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99600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01FE4-60BC-4F2C-A8E6-A76BE9E9E0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04077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1FE4-60BC-4F2C-A8E6-A76BE9E9E0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0422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dyn.at/publications/" TargetMode="External"/><Relationship Id="rId2" Type="http://schemas.openxmlformats.org/officeDocument/2006/relationships/hyperlink" Target="http://www.freedyn.a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hyperlink" Target="http://www.freedyn.a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hyperlink" Target="http://www.freedyn.at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0" y="0"/>
            <a:ext cx="9144000" cy="2572133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hteck 15"/>
          <p:cNvSpPr/>
          <p:nvPr/>
        </p:nvSpPr>
        <p:spPr>
          <a:xfrm>
            <a:off x="98" y="2572133"/>
            <a:ext cx="9144000" cy="2571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" y="0"/>
            <a:ext cx="9143902" cy="257213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805" y="1334530"/>
            <a:ext cx="2319956" cy="893575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246732" y="2936953"/>
            <a:ext cx="889726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100" dirty="0" smtClean="0">
                <a:latin typeface="Calibri" panose="020F0502020204030204" pitchFamily="34" charset="0"/>
                <a:cs typeface="Calibri" panose="020F0502020204030204" pitchFamily="34" charset="0"/>
              </a:rPr>
              <a:t>Multibody Simulation using </a:t>
            </a:r>
            <a:r>
              <a:rPr lang="en-US" sz="2800" b="1" spc="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FreeDyn</a:t>
            </a:r>
            <a:endParaRPr lang="en-US" sz="2800" b="1" spc="1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b="1" spc="1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pc="100" dirty="0" smtClean="0">
                <a:latin typeface="Calibri" panose="020F0502020204030204" pitchFamily="34" charset="0"/>
                <a:cs typeface="Calibri" panose="020F0502020204030204" pitchFamily="34" charset="0"/>
              </a:rPr>
              <a:t>wolfgang.witteveen@fh-wels.at</a:t>
            </a:r>
            <a:endParaRPr lang="en-US" spc="1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05" y="280965"/>
            <a:ext cx="2319956" cy="83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4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de-AT" sz="2800" b="1" dirty="0" smtClean="0">
                <a:solidFill>
                  <a:srgbClr val="C00000"/>
                </a:solidFill>
              </a:rPr>
              <a:t>Research Group</a:t>
            </a:r>
            <a:endParaRPr lang="de-AT" sz="24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 smtClean="0">
                <a:solidFill>
                  <a:srgbClr val="C00000"/>
                </a:solidFill>
              </a:rPr>
              <a:t>© </a:t>
            </a:r>
            <a:r>
              <a:rPr lang="de-AT" sz="1400" dirty="0" err="1" smtClean="0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 smtClean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3"/>
          <a:srcRect l="15289" t="-108"/>
          <a:stretch/>
        </p:blipFill>
        <p:spPr>
          <a:xfrm>
            <a:off x="924470" y="1149828"/>
            <a:ext cx="687790" cy="910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034" y="1149321"/>
            <a:ext cx="695846" cy="91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2774" y="1145368"/>
            <a:ext cx="622898" cy="90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927" y="1155313"/>
            <a:ext cx="623115" cy="890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2017" y="1160503"/>
            <a:ext cx="716552" cy="871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Abgerundetes Rechteck 26"/>
          <p:cNvSpPr/>
          <p:nvPr/>
        </p:nvSpPr>
        <p:spPr bwMode="auto">
          <a:xfrm>
            <a:off x="748298" y="3875158"/>
            <a:ext cx="7610580" cy="546497"/>
          </a:xfrm>
          <a:prstGeom prst="roundRect">
            <a:avLst>
              <a:gd name="adj" fmla="val 27095"/>
            </a:avLst>
          </a:prstGeom>
          <a:solidFill>
            <a:srgbClr val="BAD600"/>
          </a:solidFill>
          <a:ln w="28575" cap="flat" cmpd="sng" algn="ctr">
            <a:solidFill>
              <a:srgbClr val="1D89D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pitchFamily="4" charset="-128"/>
              </a:rPr>
              <a:t>Multibody Simulation</a:t>
            </a: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pitchFamily="4" charset="-128"/>
            </a:endParaRP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0092" y="1160737"/>
            <a:ext cx="522050" cy="877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2421" y="1142728"/>
            <a:ext cx="603030" cy="889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640"/>
          <a:stretch/>
        </p:blipFill>
        <p:spPr>
          <a:xfrm>
            <a:off x="6826917" y="1134754"/>
            <a:ext cx="580721" cy="89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2850" y="1149387"/>
            <a:ext cx="685990" cy="896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Textfeld 31"/>
          <p:cNvSpPr txBox="1"/>
          <p:nvPr/>
        </p:nvSpPr>
        <p:spPr>
          <a:xfrm>
            <a:off x="752749" y="2410314"/>
            <a:ext cx="4170970" cy="1123712"/>
          </a:xfrm>
          <a:prstGeom prst="roundRect">
            <a:avLst/>
          </a:prstGeom>
          <a:solidFill>
            <a:srgbClr val="BAD600"/>
          </a:solidFill>
          <a:ln w="28575">
            <a:solidFill>
              <a:srgbClr val="1D89D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>
                <a:latin typeface="+mj-lt"/>
              </a:rPr>
              <a:t>m</a:t>
            </a:r>
            <a:r>
              <a:rPr lang="de-DE" sz="2000" dirty="0" err="1" smtClean="0">
                <a:latin typeface="+mj-lt"/>
              </a:rPr>
              <a:t>ultibody</a:t>
            </a:r>
            <a:r>
              <a:rPr lang="de-DE" sz="2000" dirty="0" smtClean="0">
                <a:latin typeface="+mj-lt"/>
              </a:rPr>
              <a:t> </a:t>
            </a:r>
            <a:r>
              <a:rPr lang="de-DE" sz="2000" dirty="0" err="1" smtClean="0">
                <a:latin typeface="+mj-lt"/>
              </a:rPr>
              <a:t>dynamics</a:t>
            </a:r>
            <a:r>
              <a:rPr lang="de-DE" sz="2000" dirty="0" smtClean="0">
                <a:latin typeface="+mj-lt"/>
              </a:rPr>
              <a:t> </a:t>
            </a:r>
            <a:r>
              <a:rPr lang="de-DE" sz="2000" dirty="0" err="1" smtClean="0">
                <a:latin typeface="+mj-lt"/>
              </a:rPr>
              <a:t>basics</a:t>
            </a:r>
            <a:endParaRPr lang="de-DE" sz="2000" dirty="0" smtClean="0">
              <a:latin typeface="+mj-lt"/>
            </a:endParaRPr>
          </a:p>
          <a:p>
            <a:pPr algn="ctr"/>
            <a:r>
              <a:rPr lang="de-DE" sz="2000" dirty="0" err="1">
                <a:latin typeface="+mj-lt"/>
              </a:rPr>
              <a:t>o</a:t>
            </a:r>
            <a:r>
              <a:rPr lang="de-DE" sz="2000" dirty="0" err="1" smtClean="0">
                <a:latin typeface="+mj-lt"/>
              </a:rPr>
              <a:t>ptimization</a:t>
            </a:r>
            <a:r>
              <a:rPr lang="de-DE" sz="2000" dirty="0" smtClean="0">
                <a:latin typeface="+mj-lt"/>
              </a:rPr>
              <a:t> </a:t>
            </a:r>
            <a:r>
              <a:rPr lang="de-DE" sz="2000" dirty="0" err="1" smtClean="0">
                <a:latin typeface="+mj-lt"/>
              </a:rPr>
              <a:t>of</a:t>
            </a:r>
            <a:r>
              <a:rPr lang="de-DE" sz="2000" dirty="0" smtClean="0">
                <a:latin typeface="+mj-lt"/>
              </a:rPr>
              <a:t> </a:t>
            </a:r>
            <a:r>
              <a:rPr lang="de-DE" sz="2000" dirty="0" err="1" smtClean="0">
                <a:latin typeface="+mj-lt"/>
              </a:rPr>
              <a:t>c</a:t>
            </a:r>
            <a:r>
              <a:rPr lang="de-DE" sz="2000" dirty="0" err="1" smtClean="0">
                <a:latin typeface="+mj-lt"/>
              </a:rPr>
              <a:t>omplex</a:t>
            </a:r>
            <a:r>
              <a:rPr lang="de-DE" sz="2000" dirty="0" smtClean="0">
                <a:latin typeface="+mj-lt"/>
              </a:rPr>
              <a:t> MBS </a:t>
            </a:r>
            <a:r>
              <a:rPr lang="de-DE" sz="2000" dirty="0" err="1" smtClean="0">
                <a:latin typeface="+mj-lt"/>
              </a:rPr>
              <a:t>models</a:t>
            </a:r>
            <a:endParaRPr lang="de-DE" sz="2000" dirty="0" smtClean="0">
              <a:latin typeface="+mj-lt"/>
            </a:endParaRPr>
          </a:p>
          <a:p>
            <a:pPr algn="ctr"/>
            <a:r>
              <a:rPr lang="de-DE" sz="2000" dirty="0" err="1" smtClean="0">
                <a:latin typeface="+mj-lt"/>
              </a:rPr>
              <a:t>FreeDyn</a:t>
            </a:r>
            <a:r>
              <a:rPr lang="de-DE" sz="2000" dirty="0" smtClean="0">
                <a:latin typeface="+mj-lt"/>
              </a:rPr>
              <a:t> </a:t>
            </a:r>
            <a:r>
              <a:rPr lang="de-DE" sz="2000" dirty="0" err="1" smtClean="0">
                <a:latin typeface="+mj-lt"/>
              </a:rPr>
              <a:t>development</a:t>
            </a:r>
            <a:endParaRPr lang="de-AT" sz="2000" dirty="0">
              <a:latin typeface="+mj-lt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5248208" y="2412480"/>
            <a:ext cx="3163434" cy="1123712"/>
          </a:xfrm>
          <a:prstGeom prst="roundRect">
            <a:avLst/>
          </a:prstGeom>
          <a:solidFill>
            <a:srgbClr val="BAD600"/>
          </a:solidFill>
          <a:ln w="28575">
            <a:solidFill>
              <a:srgbClr val="1D89D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 smtClean="0">
                <a:latin typeface="+mj-lt"/>
              </a:rPr>
              <a:t>contact</a:t>
            </a:r>
            <a:r>
              <a:rPr lang="de-DE" sz="2000" dirty="0" smtClean="0">
                <a:latin typeface="+mj-lt"/>
              </a:rPr>
              <a:t> </a:t>
            </a:r>
            <a:r>
              <a:rPr lang="de-DE" sz="2000" dirty="0" err="1" smtClean="0">
                <a:latin typeface="+mj-lt"/>
              </a:rPr>
              <a:t>mechanics</a:t>
            </a:r>
            <a:endParaRPr lang="de-DE" sz="2000" dirty="0">
              <a:latin typeface="+mj-lt"/>
            </a:endParaRPr>
          </a:p>
          <a:p>
            <a:pPr algn="ctr"/>
            <a:r>
              <a:rPr lang="de-DE" sz="2000" dirty="0" err="1" smtClean="0">
                <a:latin typeface="+mj-lt"/>
              </a:rPr>
              <a:t>model</a:t>
            </a:r>
            <a:r>
              <a:rPr lang="de-DE" sz="2000" dirty="0" smtClean="0">
                <a:latin typeface="+mj-lt"/>
              </a:rPr>
              <a:t> </a:t>
            </a:r>
            <a:r>
              <a:rPr lang="de-DE" sz="2000" dirty="0" err="1" smtClean="0">
                <a:latin typeface="+mj-lt"/>
              </a:rPr>
              <a:t>reduction</a:t>
            </a:r>
            <a:endParaRPr lang="de-DE" sz="2000" dirty="0">
              <a:latin typeface="+mj-lt"/>
            </a:endParaRPr>
          </a:p>
          <a:p>
            <a:pPr algn="ctr"/>
            <a:r>
              <a:rPr lang="de-DE" sz="2000" dirty="0" err="1" smtClean="0">
                <a:latin typeface="+mj-lt"/>
              </a:rPr>
              <a:t>d</a:t>
            </a:r>
            <a:r>
              <a:rPr lang="de-DE" sz="2000" dirty="0" err="1" smtClean="0">
                <a:latin typeface="+mj-lt"/>
              </a:rPr>
              <a:t>istributed</a:t>
            </a:r>
            <a:r>
              <a:rPr lang="de-DE" sz="2000" dirty="0" smtClean="0">
                <a:latin typeface="+mj-lt"/>
              </a:rPr>
              <a:t> </a:t>
            </a:r>
            <a:r>
              <a:rPr lang="de-DE" sz="2000" dirty="0" err="1" smtClean="0">
                <a:latin typeface="+mj-lt"/>
              </a:rPr>
              <a:t>systems</a:t>
            </a:r>
            <a:r>
              <a:rPr lang="de-DE" sz="2000" dirty="0" smtClean="0">
                <a:latin typeface="+mj-lt"/>
              </a:rPr>
              <a:t>/</a:t>
            </a:r>
            <a:r>
              <a:rPr lang="de-DE" sz="2000" dirty="0" err="1" smtClean="0">
                <a:latin typeface="+mj-lt"/>
              </a:rPr>
              <a:t>models</a:t>
            </a:r>
            <a:endParaRPr lang="de-AT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429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105775" cy="3755572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/>
              <a:t>2012 Start </a:t>
            </a:r>
            <a:r>
              <a:rPr lang="de-AT" sz="1800" dirty="0" err="1" smtClean="0"/>
              <a:t>of</a:t>
            </a:r>
            <a:r>
              <a:rPr lang="de-AT" sz="1800" dirty="0" smtClean="0"/>
              <a:t> </a:t>
            </a:r>
            <a:r>
              <a:rPr lang="de-AT" sz="1800" dirty="0" err="1" smtClean="0"/>
              <a:t>Funded</a:t>
            </a:r>
            <a:r>
              <a:rPr lang="de-AT" sz="1800" dirty="0" smtClean="0"/>
              <a:t> Research Project </a:t>
            </a:r>
            <a:r>
              <a:rPr lang="de-AT" sz="1800" dirty="0"/>
              <a:t>„MKS 2020“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 smtClean="0"/>
              <a:t>Several </a:t>
            </a:r>
            <a:r>
              <a:rPr lang="en-US" sz="1800" dirty="0"/>
              <a:t>other </a:t>
            </a:r>
            <a:r>
              <a:rPr lang="en-US" sz="1800" dirty="0" smtClean="0"/>
              <a:t>Sponsored and Third-party Funded Projects</a:t>
            </a:r>
            <a:endParaRPr lang="de-AT" sz="1800" dirty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/>
              <a:t>KTM, BMW, BRP-</a:t>
            </a:r>
            <a:r>
              <a:rPr lang="de-AT" sz="1400" dirty="0" err="1"/>
              <a:t>Rotax</a:t>
            </a:r>
            <a:r>
              <a:rPr lang="de-AT" sz="1400" dirty="0"/>
              <a:t>, ENGEL, ….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AT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/>
              <a:t>Main </a:t>
            </a:r>
            <a:r>
              <a:rPr lang="de-AT" sz="1800" dirty="0" err="1"/>
              <a:t>findings</a:t>
            </a:r>
            <a:r>
              <a:rPr lang="de-AT" sz="1800" dirty="0"/>
              <a:t> </a:t>
            </a:r>
            <a:r>
              <a:rPr lang="de-AT" sz="1800" dirty="0" err="1"/>
              <a:t>and</a:t>
            </a:r>
            <a:r>
              <a:rPr lang="de-AT" sz="1800" dirty="0"/>
              <a:t> </a:t>
            </a:r>
            <a:r>
              <a:rPr lang="de-AT" sz="1800" dirty="0" err="1"/>
              <a:t>conclusions</a:t>
            </a:r>
            <a:endParaRPr lang="de-AT" sz="1800" dirty="0" smtClean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err="1" smtClean="0"/>
              <a:t>Own</a:t>
            </a:r>
            <a:r>
              <a:rPr lang="de-AT" sz="1400" dirty="0" smtClean="0"/>
              <a:t> </a:t>
            </a:r>
            <a:r>
              <a:rPr lang="de-AT" sz="1400" dirty="0" err="1" smtClean="0"/>
              <a:t>state</a:t>
            </a:r>
            <a:r>
              <a:rPr lang="de-AT" sz="1400" dirty="0" smtClean="0"/>
              <a:t>-</a:t>
            </a:r>
            <a:r>
              <a:rPr lang="de-AT" sz="1400" dirty="0" err="1" smtClean="0"/>
              <a:t>of</a:t>
            </a:r>
            <a:r>
              <a:rPr lang="de-AT" sz="1400" dirty="0" smtClean="0"/>
              <a:t>-</a:t>
            </a:r>
            <a:r>
              <a:rPr lang="de-AT" sz="1400" dirty="0" err="1" smtClean="0"/>
              <a:t>the</a:t>
            </a:r>
            <a:r>
              <a:rPr lang="de-AT" sz="1400" dirty="0" smtClean="0"/>
              <a:t>-art MBS </a:t>
            </a:r>
            <a:r>
              <a:rPr lang="de-AT" sz="1400" dirty="0" err="1" smtClean="0"/>
              <a:t>code</a:t>
            </a:r>
            <a:r>
              <a:rPr lang="de-AT" sz="1400" dirty="0" smtClean="0"/>
              <a:t/>
            </a:r>
            <a:br>
              <a:rPr lang="de-AT" sz="1400" dirty="0" smtClean="0"/>
            </a:br>
            <a:r>
              <a:rPr lang="de-AT" sz="1400" dirty="0" smtClean="0">
                <a:hlinkClick r:id="rId2"/>
              </a:rPr>
              <a:t>www.freedyn.at</a:t>
            </a:r>
            <a:endParaRPr lang="de-AT" sz="1400" dirty="0" smtClean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/>
              <a:t>We know the equations very </a:t>
            </a:r>
            <a:r>
              <a:rPr lang="en-US" sz="1400" dirty="0" smtClean="0"/>
              <a:t>well</a:t>
            </a:r>
            <a:r>
              <a:rPr lang="de-AT" sz="1400" dirty="0" smtClean="0"/>
              <a:t/>
            </a:r>
            <a:br>
              <a:rPr lang="de-AT" sz="1400" dirty="0" smtClean="0"/>
            </a:br>
            <a:r>
              <a:rPr lang="de-AT" sz="1400" dirty="0" smtClean="0">
                <a:hlinkClick r:id="rId3"/>
              </a:rPr>
              <a:t>http</a:t>
            </a:r>
            <a:r>
              <a:rPr lang="de-AT" sz="1400" dirty="0">
                <a:hlinkClick r:id="rId3"/>
              </a:rPr>
              <a:t>://www.freedyn.at/publications</a:t>
            </a:r>
            <a:r>
              <a:rPr lang="de-AT" sz="1400" dirty="0" smtClean="0">
                <a:hlinkClick r:id="rId3"/>
              </a:rPr>
              <a:t>/</a:t>
            </a:r>
            <a:endParaRPr lang="de-AT" sz="1400" dirty="0" smtClean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de-AT" sz="2800" b="1" dirty="0" err="1" smtClean="0">
                <a:solidFill>
                  <a:srgbClr val="C00000"/>
                </a:solidFill>
              </a:rPr>
              <a:t>FreeDyn</a:t>
            </a:r>
            <a:endParaRPr lang="de-AT" sz="24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 smtClean="0">
                <a:solidFill>
                  <a:srgbClr val="C00000"/>
                </a:solidFill>
              </a:rPr>
              <a:t>© </a:t>
            </a:r>
            <a:r>
              <a:rPr lang="de-AT" sz="1400" dirty="0" err="1" smtClean="0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 smtClean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2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105775" cy="3755572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 smtClean="0"/>
              <a:t>Free Download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>
                <a:hlinkClick r:id="rId4"/>
              </a:rPr>
              <a:t>www.freedyn.at</a:t>
            </a:r>
            <a:endParaRPr lang="en-US" sz="1800" dirty="0" smtClean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 smtClean="0"/>
              <a:t>GUI</a:t>
            </a:r>
            <a:endParaRPr lang="en-US" sz="1800" dirty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Pre- and 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err="1" smtClean="0"/>
              <a:t>postprocessing</a:t>
            </a:r>
            <a:endParaRPr lang="en-US" sz="14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 smtClean="0"/>
              <a:t>Efficient Solvers</a:t>
            </a:r>
            <a:endParaRPr lang="en-US" sz="1800" dirty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Kinematic</a:t>
            </a:r>
            <a:endParaRPr lang="en-US" sz="1400" dirty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Static</a:t>
            </a:r>
            <a:endParaRPr lang="en-US" sz="1400" dirty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Dynamic</a:t>
            </a:r>
            <a:endParaRPr lang="en-US" sz="14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 smtClean="0"/>
              <a:t>Available as </a:t>
            </a:r>
            <a:r>
              <a:rPr lang="en-US" sz="1800" dirty="0"/>
              <a:t>C-Library </a:t>
            </a:r>
            <a:endParaRPr lang="en-US" sz="1800" dirty="0" smtClean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More </a:t>
            </a:r>
            <a:r>
              <a:rPr lang="en-US" sz="1400" dirty="0" smtClean="0"/>
              <a:t>i</a:t>
            </a:r>
            <a:r>
              <a:rPr lang="en-US" sz="1400" dirty="0" smtClean="0"/>
              <a:t>nfo in respective set of slides</a:t>
            </a:r>
            <a:endParaRPr lang="en-US" sz="1400" dirty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Interface to </a:t>
            </a:r>
            <a:r>
              <a:rPr lang="en-US" sz="1400" dirty="0"/>
              <a:t>MATLAB\Simulink (Simulink – </a:t>
            </a:r>
            <a:r>
              <a:rPr lang="en-US" sz="1400" dirty="0" smtClean="0"/>
              <a:t>block</a:t>
            </a:r>
            <a:r>
              <a:rPr lang="en-US" sz="1400" dirty="0" smtClean="0"/>
              <a:t>)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Usage in own </a:t>
            </a:r>
            <a:r>
              <a:rPr lang="en-US" sz="1400" dirty="0" smtClean="0"/>
              <a:t>software</a:t>
            </a:r>
            <a:r>
              <a:rPr lang="en-US" sz="1400" dirty="0" smtClean="0"/>
              <a:t> (</a:t>
            </a:r>
            <a:r>
              <a:rPr lang="en-US" sz="1400" dirty="0" smtClean="0"/>
              <a:t>C/C++)</a:t>
            </a:r>
            <a:endParaRPr lang="en-US" sz="1400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de-AT" sz="2800" b="1" dirty="0" err="1" smtClean="0">
                <a:solidFill>
                  <a:srgbClr val="C00000"/>
                </a:solidFill>
              </a:rPr>
              <a:t>FreeDyn</a:t>
            </a:r>
            <a:endParaRPr lang="de-AT" sz="28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 smtClean="0">
                <a:solidFill>
                  <a:srgbClr val="C00000"/>
                </a:solidFill>
              </a:rPr>
              <a:t>© </a:t>
            </a:r>
            <a:r>
              <a:rPr lang="de-AT" sz="1400" dirty="0" err="1" smtClean="0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 smtClean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9" name="X_Bow_PE_Driver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726" t="3614" r="1635" b="7415"/>
          <a:stretch/>
        </p:blipFill>
        <p:spPr>
          <a:xfrm>
            <a:off x="3609832" y="867780"/>
            <a:ext cx="5390865" cy="279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8382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105775" cy="3755572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 smtClean="0">
                <a:hlinkClick r:id="rId4"/>
              </a:rPr>
              <a:t>www.freedyn.at</a:t>
            </a:r>
            <a:endParaRPr lang="en-US" sz="1800" dirty="0" smtClean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err="1" smtClean="0"/>
              <a:t>Why</a:t>
            </a:r>
            <a:r>
              <a:rPr lang="de-AT" sz="1800" dirty="0" smtClean="0"/>
              <a:t>?</a:t>
            </a:r>
            <a:endParaRPr lang="de-AT" sz="1800" dirty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err="1" smtClean="0"/>
              <a:t>Build</a:t>
            </a:r>
            <a:r>
              <a:rPr lang="de-AT" sz="1400" dirty="0" smtClean="0"/>
              <a:t> </a:t>
            </a:r>
            <a:r>
              <a:rPr lang="de-AT" sz="1400" dirty="0" err="1" smtClean="0"/>
              <a:t>knowledge</a:t>
            </a:r>
            <a:endParaRPr lang="de-AT" sz="1400" dirty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err="1" smtClean="0"/>
              <a:t>Arbitrary</a:t>
            </a:r>
            <a:r>
              <a:rPr lang="de-AT" sz="1400" dirty="0" smtClean="0"/>
              <a:t> </a:t>
            </a:r>
            <a:r>
              <a:rPr lang="de-AT" sz="1400" dirty="0" err="1" smtClean="0"/>
              <a:t>research</a:t>
            </a:r>
            <a:r>
              <a:rPr lang="de-AT" sz="1400" dirty="0" smtClean="0"/>
              <a:t> </a:t>
            </a:r>
            <a:r>
              <a:rPr lang="de-AT" sz="1400" dirty="0" err="1" smtClean="0"/>
              <a:t>possibilities</a:t>
            </a:r>
            <a:endParaRPr lang="de-AT" sz="1400" dirty="0" smtClean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smtClean="0"/>
              <a:t>Non-standard </a:t>
            </a:r>
            <a:r>
              <a:rPr lang="de-AT" sz="1400" dirty="0" err="1" smtClean="0"/>
              <a:t>industrial</a:t>
            </a:r>
            <a:r>
              <a:rPr lang="de-AT" sz="1400" dirty="0" smtClean="0"/>
              <a:t> </a:t>
            </a:r>
            <a:r>
              <a:rPr lang="de-AT" sz="1400" dirty="0" err="1" smtClean="0"/>
              <a:t>projects</a:t>
            </a:r>
            <a:endParaRPr lang="de-AT" sz="14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AT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err="1" smtClean="0"/>
              <a:t>Subroutines</a:t>
            </a:r>
            <a:r>
              <a:rPr lang="de-AT" sz="1800" dirty="0" smtClean="0"/>
              <a:t> </a:t>
            </a:r>
            <a:r>
              <a:rPr lang="de-AT" sz="1800" dirty="0"/>
              <a:t>und </a:t>
            </a:r>
            <a:r>
              <a:rPr lang="de-AT" sz="1800" dirty="0" err="1" smtClean="0"/>
              <a:t>know-how</a:t>
            </a:r>
            <a:r>
              <a:rPr lang="de-AT" sz="1800" dirty="0" smtClean="0"/>
              <a:t> </a:t>
            </a:r>
            <a:r>
              <a:rPr lang="de-AT" sz="1800" dirty="0" err="1" smtClean="0"/>
              <a:t>for</a:t>
            </a:r>
            <a:r>
              <a:rPr lang="de-AT" sz="1800" dirty="0"/>
              <a:t/>
            </a:r>
            <a:br>
              <a:rPr lang="de-AT" sz="1800" dirty="0"/>
            </a:br>
            <a:r>
              <a:rPr lang="de-AT" sz="1800" dirty="0" smtClean="0"/>
              <a:t>Commercial MBS Software </a:t>
            </a:r>
            <a:r>
              <a:rPr lang="de-AT" sz="1800" dirty="0" err="1" smtClean="0"/>
              <a:t>too</a:t>
            </a:r>
            <a:endParaRPr lang="de-AT" sz="1800" dirty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smtClean="0"/>
              <a:t>e.g.: </a:t>
            </a:r>
            <a:r>
              <a:rPr lang="de-AT" sz="1400" dirty="0"/>
              <a:t>MSC.ADAMS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en-US" sz="1800" dirty="0" smtClean="0">
              <a:hlinkClick r:id="rId4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de-AT" sz="2800" b="1" dirty="0" err="1" smtClean="0">
                <a:solidFill>
                  <a:srgbClr val="C00000"/>
                </a:solidFill>
              </a:rPr>
              <a:t>FreeDyn</a:t>
            </a:r>
            <a:endParaRPr lang="de-AT" sz="28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 smtClean="0">
                <a:solidFill>
                  <a:srgbClr val="C00000"/>
                </a:solidFill>
              </a:rPr>
              <a:t>© </a:t>
            </a:r>
            <a:r>
              <a:rPr lang="de-AT" sz="1400" dirty="0" err="1" smtClean="0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 smtClean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0" name="Flugmoto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8200" t="3880" r="24500" b="9720"/>
          <a:stretch/>
        </p:blipFill>
        <p:spPr>
          <a:xfrm>
            <a:off x="4882896" y="593800"/>
            <a:ext cx="3803904" cy="390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1596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105775" cy="3755572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smtClean="0"/>
              <a:t>Rigid </a:t>
            </a:r>
            <a:r>
              <a:rPr lang="de-AT" sz="1800" dirty="0" err="1" smtClean="0"/>
              <a:t>Bodies</a:t>
            </a:r>
            <a:endParaRPr lang="de-AT" sz="1800" dirty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err="1" smtClean="0"/>
              <a:t>Generic</a:t>
            </a:r>
            <a:r>
              <a:rPr lang="de-AT" sz="1400" dirty="0" smtClean="0"/>
              <a:t> </a:t>
            </a:r>
            <a:r>
              <a:rPr lang="de-AT" sz="1400" dirty="0" err="1" smtClean="0"/>
              <a:t>and</a:t>
            </a:r>
            <a:r>
              <a:rPr lang="de-AT" sz="1400" dirty="0" smtClean="0"/>
              <a:t> STL </a:t>
            </a:r>
            <a:r>
              <a:rPr lang="de-AT" sz="1400" dirty="0" err="1" smtClean="0"/>
              <a:t>import</a:t>
            </a:r>
            <a:endParaRPr lang="de-AT" sz="14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AT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/>
              <a:t>Flexible </a:t>
            </a:r>
            <a:r>
              <a:rPr lang="de-AT" sz="1800" dirty="0" err="1" smtClean="0"/>
              <a:t>Bodies</a:t>
            </a:r>
            <a:r>
              <a:rPr lang="de-AT" sz="1800" dirty="0" smtClean="0"/>
              <a:t> </a:t>
            </a:r>
            <a:r>
              <a:rPr lang="de-AT" sz="1800" dirty="0"/>
              <a:t>(FFRF)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AT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err="1" smtClean="0"/>
              <a:t>Constraints</a:t>
            </a:r>
            <a:endParaRPr lang="de-AT" sz="1800" dirty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smtClean="0"/>
              <a:t>Lock </a:t>
            </a:r>
            <a:r>
              <a:rPr lang="de-AT" sz="1400" dirty="0" err="1" smtClean="0"/>
              <a:t>degrees</a:t>
            </a:r>
            <a:r>
              <a:rPr lang="de-AT" sz="1400" dirty="0" smtClean="0"/>
              <a:t> </a:t>
            </a:r>
            <a:r>
              <a:rPr lang="de-AT" sz="1400" dirty="0" err="1" smtClean="0"/>
              <a:t>of</a:t>
            </a:r>
            <a:r>
              <a:rPr lang="de-AT" sz="1400" dirty="0" smtClean="0"/>
              <a:t> </a:t>
            </a:r>
            <a:r>
              <a:rPr lang="de-AT" sz="1400" dirty="0" err="1" smtClean="0"/>
              <a:t>freedoms</a:t>
            </a:r>
            <a:r>
              <a:rPr lang="de-AT" sz="1400" dirty="0" smtClean="0"/>
              <a:t> </a:t>
            </a:r>
            <a:r>
              <a:rPr lang="de-AT" sz="1400" dirty="0" err="1" smtClean="0"/>
              <a:t>between</a:t>
            </a:r>
            <a:r>
              <a:rPr lang="de-AT" sz="1400" dirty="0" smtClean="0"/>
              <a:t/>
            </a:r>
            <a:br>
              <a:rPr lang="de-AT" sz="1400" dirty="0" smtClean="0"/>
            </a:br>
            <a:r>
              <a:rPr lang="de-AT" sz="1400" dirty="0" err="1" smtClean="0"/>
              <a:t>bodies</a:t>
            </a:r>
            <a:r>
              <a:rPr lang="de-AT" sz="1400" dirty="0" smtClean="0"/>
              <a:t> </a:t>
            </a:r>
            <a:r>
              <a:rPr lang="de-AT" sz="1400" dirty="0" err="1" smtClean="0"/>
              <a:t>individually</a:t>
            </a:r>
            <a:r>
              <a:rPr lang="de-AT" sz="1400" dirty="0"/>
              <a:t/>
            </a:r>
            <a:br>
              <a:rPr lang="de-AT" sz="1400" dirty="0"/>
            </a:br>
            <a:r>
              <a:rPr lang="de-AT" sz="1400" dirty="0" smtClean="0"/>
              <a:t>(</a:t>
            </a:r>
            <a:r>
              <a:rPr lang="de-AT" sz="1400" dirty="0" err="1" smtClean="0"/>
              <a:t>rotation</a:t>
            </a:r>
            <a:r>
              <a:rPr lang="de-AT" sz="1400" dirty="0" smtClean="0"/>
              <a:t> </a:t>
            </a:r>
            <a:r>
              <a:rPr lang="de-AT" sz="1400" dirty="0" err="1" smtClean="0"/>
              <a:t>and</a:t>
            </a:r>
            <a:r>
              <a:rPr lang="de-AT" sz="1400" dirty="0" smtClean="0"/>
              <a:t> </a:t>
            </a:r>
            <a:r>
              <a:rPr lang="de-AT" sz="1400" dirty="0" err="1" smtClean="0"/>
              <a:t>translation</a:t>
            </a:r>
            <a:r>
              <a:rPr lang="de-AT" sz="1400" dirty="0"/>
              <a:t>)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err="1" smtClean="0"/>
              <a:t>Impressed</a:t>
            </a:r>
            <a:r>
              <a:rPr lang="de-AT" sz="1400" dirty="0" smtClean="0"/>
              <a:t> </a:t>
            </a:r>
            <a:r>
              <a:rPr lang="de-AT" sz="1400" dirty="0" err="1" smtClean="0"/>
              <a:t>motion</a:t>
            </a:r>
            <a:endParaRPr lang="de-AT" sz="14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en-US" sz="1800" dirty="0" smtClean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de-AT" sz="3100" b="1" dirty="0" err="1" smtClean="0">
                <a:solidFill>
                  <a:srgbClr val="C00000"/>
                </a:solidFill>
              </a:rPr>
              <a:t>FreeDyn</a:t>
            </a:r>
            <a:r>
              <a:rPr lang="de-AT" sz="2800" b="1" dirty="0" smtClean="0">
                <a:solidFill>
                  <a:srgbClr val="C00000"/>
                </a:solidFill>
              </a:rPr>
              <a:t/>
            </a:r>
            <a:br>
              <a:rPr lang="de-AT" sz="2800" b="1" dirty="0" smtClean="0">
                <a:solidFill>
                  <a:srgbClr val="C00000"/>
                </a:solidFill>
              </a:rPr>
            </a:br>
            <a:r>
              <a:rPr lang="de-AT" sz="2200" b="1" dirty="0" err="1" smtClean="0">
                <a:solidFill>
                  <a:srgbClr val="C00000"/>
                </a:solidFill>
              </a:rPr>
              <a:t>Modelling</a:t>
            </a:r>
            <a:r>
              <a:rPr lang="de-AT" sz="2200" b="1" dirty="0" smtClean="0">
                <a:solidFill>
                  <a:srgbClr val="C00000"/>
                </a:solidFill>
              </a:rPr>
              <a:t> Elements</a:t>
            </a:r>
            <a:endParaRPr lang="de-AT" sz="22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 smtClean="0">
                <a:solidFill>
                  <a:srgbClr val="C00000"/>
                </a:solidFill>
              </a:rPr>
              <a:t>© </a:t>
            </a:r>
            <a:r>
              <a:rPr lang="de-AT" sz="1400" dirty="0" err="1" smtClean="0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 smtClean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9" name="atomaVideo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5883" t="5921" r="29900" b="6494"/>
          <a:stretch/>
        </p:blipFill>
        <p:spPr>
          <a:xfrm>
            <a:off x="4655004" y="730722"/>
            <a:ext cx="4136571" cy="375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13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105775" cy="3755572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err="1" smtClean="0"/>
              <a:t>Generic</a:t>
            </a:r>
            <a:r>
              <a:rPr lang="de-AT" sz="1800" dirty="0" smtClean="0"/>
              <a:t> Force- </a:t>
            </a:r>
            <a:r>
              <a:rPr lang="de-AT" sz="1800" dirty="0" err="1" smtClean="0"/>
              <a:t>and</a:t>
            </a:r>
            <a:r>
              <a:rPr lang="de-AT" sz="1800" dirty="0" smtClean="0"/>
              <a:t> </a:t>
            </a:r>
            <a:r>
              <a:rPr lang="de-AT" sz="1800" dirty="0" err="1" smtClean="0"/>
              <a:t>Torquevector</a:t>
            </a:r>
            <a:endParaRPr lang="de-AT" sz="1800" dirty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smtClean="0"/>
              <a:t>Definition </a:t>
            </a:r>
            <a:r>
              <a:rPr lang="de-AT" sz="1400" dirty="0" err="1" smtClean="0"/>
              <a:t>using</a:t>
            </a:r>
            <a:r>
              <a:rPr lang="de-AT" sz="1400" dirty="0" smtClean="0"/>
              <a:t> </a:t>
            </a:r>
            <a:r>
              <a:rPr lang="de-AT" sz="1400" dirty="0" err="1" smtClean="0"/>
              <a:t>mathematical</a:t>
            </a:r>
            <a:r>
              <a:rPr lang="de-AT" sz="1400" dirty="0" smtClean="0"/>
              <a:t> </a:t>
            </a:r>
            <a:r>
              <a:rPr lang="de-AT" sz="1400" dirty="0" err="1" smtClean="0"/>
              <a:t>expression</a:t>
            </a:r>
            <a:endParaRPr lang="de-AT" sz="1400" dirty="0" smtClean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err="1" smtClean="0"/>
              <a:t>Depending</a:t>
            </a:r>
            <a:r>
              <a:rPr lang="de-AT" sz="1400" dirty="0" smtClean="0"/>
              <a:t> on</a:t>
            </a:r>
            <a:br>
              <a:rPr lang="de-AT" sz="1400" dirty="0" smtClean="0"/>
            </a:br>
            <a:r>
              <a:rPr lang="de-AT" sz="1400" dirty="0" smtClean="0"/>
              <a:t>time, </a:t>
            </a:r>
            <a:r>
              <a:rPr lang="de-AT" sz="1400" dirty="0" err="1" smtClean="0"/>
              <a:t>state</a:t>
            </a:r>
            <a:r>
              <a:rPr lang="de-AT" sz="1400" dirty="0" smtClean="0"/>
              <a:t>, </a:t>
            </a:r>
            <a:r>
              <a:rPr lang="de-AT" sz="1400" dirty="0" err="1" smtClean="0"/>
              <a:t>velocity</a:t>
            </a:r>
            <a:endParaRPr lang="de-AT" sz="1400" dirty="0" smtClean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smtClean="0"/>
              <a:t>Special Force Elements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smtClean="0"/>
              <a:t>3D </a:t>
            </a:r>
            <a:r>
              <a:rPr lang="de-AT" sz="1400" dirty="0" err="1" smtClean="0"/>
              <a:t>guidance</a:t>
            </a:r>
            <a:r>
              <a:rPr lang="de-AT" sz="1400" dirty="0" smtClean="0"/>
              <a:t> (Points </a:t>
            </a:r>
            <a:r>
              <a:rPr lang="de-AT" sz="1400" dirty="0" err="1" smtClean="0"/>
              <a:t>is</a:t>
            </a:r>
            <a:r>
              <a:rPr lang="de-AT" sz="1400" dirty="0" smtClean="0"/>
              <a:t> </a:t>
            </a:r>
            <a:r>
              <a:rPr lang="de-AT" sz="1400" dirty="0" err="1" smtClean="0"/>
              <a:t>enforced</a:t>
            </a:r>
            <a:r>
              <a:rPr lang="de-AT" sz="1400" dirty="0" smtClean="0"/>
              <a:t> </a:t>
            </a:r>
            <a:r>
              <a:rPr lang="de-AT" sz="1400" dirty="0" err="1" smtClean="0"/>
              <a:t>to</a:t>
            </a:r>
            <a:r>
              <a:rPr lang="de-AT" sz="1400" dirty="0" smtClean="0"/>
              <a:t> </a:t>
            </a:r>
            <a:r>
              <a:rPr lang="de-AT" sz="1400" dirty="0" err="1" smtClean="0"/>
              <a:t>stay</a:t>
            </a:r>
            <a:r>
              <a:rPr lang="de-AT" sz="1400" dirty="0" smtClean="0"/>
              <a:t> on</a:t>
            </a:r>
            <a:br>
              <a:rPr lang="de-AT" sz="1400" dirty="0" smtClean="0"/>
            </a:br>
            <a:r>
              <a:rPr lang="de-AT" sz="1400" dirty="0" err="1" smtClean="0"/>
              <a:t>predefined</a:t>
            </a:r>
            <a:r>
              <a:rPr lang="de-AT" sz="1400" dirty="0" smtClean="0"/>
              <a:t> </a:t>
            </a:r>
            <a:r>
              <a:rPr lang="de-AT" sz="1400" dirty="0" err="1" smtClean="0"/>
              <a:t>curve</a:t>
            </a:r>
            <a:r>
              <a:rPr lang="de-AT" sz="1400" dirty="0" smtClean="0"/>
              <a:t> in </a:t>
            </a:r>
            <a:r>
              <a:rPr lang="de-AT" sz="1400" dirty="0" err="1" smtClean="0"/>
              <a:t>space</a:t>
            </a:r>
            <a:r>
              <a:rPr lang="de-AT" sz="1400" dirty="0" smtClean="0"/>
              <a:t>)</a:t>
            </a:r>
            <a:endParaRPr lang="de-AT" sz="1400" dirty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/>
              <a:t>User-</a:t>
            </a:r>
            <a:r>
              <a:rPr lang="de-AT" sz="1400" dirty="0" err="1"/>
              <a:t>written</a:t>
            </a:r>
            <a:r>
              <a:rPr lang="de-AT" sz="1400" dirty="0"/>
              <a:t> </a:t>
            </a:r>
            <a:r>
              <a:rPr lang="de-AT" sz="1400" dirty="0" err="1" smtClean="0"/>
              <a:t>subroutine</a:t>
            </a:r>
            <a:endParaRPr lang="de-AT" sz="1400" dirty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/>
              <a:t>Rigid </a:t>
            </a:r>
            <a:r>
              <a:rPr lang="de-AT" sz="1400" dirty="0" err="1" smtClean="0"/>
              <a:t>body</a:t>
            </a:r>
            <a:r>
              <a:rPr lang="de-AT" sz="1400" dirty="0" smtClean="0"/>
              <a:t> </a:t>
            </a:r>
            <a:r>
              <a:rPr lang="de-AT" sz="1400" dirty="0" err="1" smtClean="0"/>
              <a:t>contact</a:t>
            </a:r>
            <a:r>
              <a:rPr lang="de-AT" sz="1400" dirty="0" smtClean="0"/>
              <a:t> </a:t>
            </a:r>
            <a:r>
              <a:rPr lang="de-AT" sz="1400" dirty="0"/>
              <a:t>(</a:t>
            </a:r>
            <a:r>
              <a:rPr lang="de-AT" sz="1400" dirty="0" err="1"/>
              <a:t>Hippmann</a:t>
            </a:r>
            <a:r>
              <a:rPr lang="de-AT" sz="1400" dirty="0"/>
              <a:t>)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/>
              <a:t>Optional: </a:t>
            </a:r>
            <a:r>
              <a:rPr lang="de-AT" sz="1400" dirty="0" err="1"/>
              <a:t>Pacejka</a:t>
            </a:r>
            <a:r>
              <a:rPr lang="de-AT" sz="1400" dirty="0"/>
              <a:t> </a:t>
            </a:r>
            <a:r>
              <a:rPr lang="de-AT" sz="1400" dirty="0" err="1" smtClean="0"/>
              <a:t>tire</a:t>
            </a:r>
            <a:endParaRPr lang="de-AT" sz="1400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de-AT" sz="3100" b="1" dirty="0" err="1" smtClean="0">
                <a:solidFill>
                  <a:srgbClr val="C00000"/>
                </a:solidFill>
              </a:rPr>
              <a:t>FreeDyn</a:t>
            </a:r>
            <a:r>
              <a:rPr lang="de-AT" sz="2800" b="1" dirty="0" smtClean="0">
                <a:solidFill>
                  <a:srgbClr val="C00000"/>
                </a:solidFill>
              </a:rPr>
              <a:t/>
            </a:r>
            <a:br>
              <a:rPr lang="de-AT" sz="2800" b="1" dirty="0" smtClean="0">
                <a:solidFill>
                  <a:srgbClr val="C00000"/>
                </a:solidFill>
              </a:rPr>
            </a:br>
            <a:r>
              <a:rPr lang="de-AT" sz="2200" b="1" dirty="0" err="1" smtClean="0">
                <a:solidFill>
                  <a:srgbClr val="C00000"/>
                </a:solidFill>
              </a:rPr>
              <a:t>Modelling</a:t>
            </a:r>
            <a:r>
              <a:rPr lang="de-AT" sz="2200" b="1" dirty="0" smtClean="0">
                <a:solidFill>
                  <a:srgbClr val="C00000"/>
                </a:solidFill>
              </a:rPr>
              <a:t> Elements</a:t>
            </a:r>
            <a:endParaRPr lang="de-AT" sz="22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 smtClean="0">
                <a:solidFill>
                  <a:srgbClr val="C00000"/>
                </a:solidFill>
              </a:rPr>
              <a:t>© </a:t>
            </a:r>
            <a:r>
              <a:rPr lang="de-AT" sz="1400" dirty="0" err="1" smtClean="0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 smtClean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0" name="PUM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254" r="19841"/>
          <a:stretch/>
        </p:blipFill>
        <p:spPr>
          <a:xfrm>
            <a:off x="5079774" y="1012372"/>
            <a:ext cx="3773714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3053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105775" cy="3755572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/>
              <a:t>Double Lane </a:t>
            </a:r>
            <a:r>
              <a:rPr lang="en-US" sz="1800" dirty="0" smtClean="0"/>
              <a:t>Change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KTM </a:t>
            </a:r>
            <a:r>
              <a:rPr lang="en-US" sz="1800" dirty="0" err="1"/>
              <a:t>XBow</a:t>
            </a:r>
            <a:r>
              <a:rPr lang="en-US" sz="1800" dirty="0"/>
              <a:t> GT4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/>
              <a:t>31 </a:t>
            </a:r>
            <a:r>
              <a:rPr lang="en-US" sz="1400" dirty="0" smtClean="0"/>
              <a:t>rigid bodies </a:t>
            </a:r>
            <a:r>
              <a:rPr lang="en-US" sz="1400" dirty="0"/>
              <a:t>(=217 </a:t>
            </a:r>
            <a:r>
              <a:rPr lang="en-US" sz="1400" dirty="0" smtClean="0"/>
              <a:t>DOF)</a:t>
            </a:r>
            <a:endParaRPr lang="en-US" sz="1400" dirty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/>
              <a:t>203 </a:t>
            </a:r>
            <a:r>
              <a:rPr lang="en-US" sz="1400" dirty="0" smtClean="0"/>
              <a:t>constraint equations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err="1" smtClean="0"/>
              <a:t>Pacejka</a:t>
            </a:r>
            <a:r>
              <a:rPr lang="en-US" sz="1400" dirty="0" smtClean="0"/>
              <a:t> (MF 6.1.2)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en-US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/>
              <a:t>5.2 sec CPU </a:t>
            </a:r>
            <a:r>
              <a:rPr lang="en-US" sz="1800" dirty="0" smtClean="0"/>
              <a:t>Time for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6 sec </a:t>
            </a:r>
            <a:r>
              <a:rPr lang="en-US" sz="1800" dirty="0" smtClean="0"/>
              <a:t>Simulation Time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1e-3 max time step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Laptop </a:t>
            </a:r>
            <a:r>
              <a:rPr lang="en-US" sz="1400" dirty="0"/>
              <a:t>(Win10), 32 GB RAM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/>
              <a:t>Processor Intel(R) Core(TM) i7-8650U CPU @ 1.90GHz, 4 core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en-US" sz="1800" dirty="0" smtClean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de-AT" sz="3100" b="1" dirty="0" err="1" smtClean="0">
                <a:solidFill>
                  <a:srgbClr val="C00000"/>
                </a:solidFill>
              </a:rPr>
              <a:t>FreeDyn</a:t>
            </a:r>
            <a:r>
              <a:rPr lang="de-AT" sz="2800" b="1" dirty="0" smtClean="0">
                <a:solidFill>
                  <a:srgbClr val="C00000"/>
                </a:solidFill>
              </a:rPr>
              <a:t/>
            </a:r>
            <a:br>
              <a:rPr lang="de-AT" sz="2800" b="1" dirty="0" smtClean="0">
                <a:solidFill>
                  <a:srgbClr val="C00000"/>
                </a:solidFill>
              </a:rPr>
            </a:br>
            <a:r>
              <a:rPr lang="de-AT" sz="2200" b="1" dirty="0" smtClean="0">
                <a:solidFill>
                  <a:srgbClr val="C00000"/>
                </a:solidFill>
              </a:rPr>
              <a:t>Performance</a:t>
            </a:r>
            <a:endParaRPr lang="de-AT" sz="22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 smtClean="0">
                <a:solidFill>
                  <a:srgbClr val="C00000"/>
                </a:solidFill>
              </a:rPr>
              <a:t>© </a:t>
            </a:r>
            <a:r>
              <a:rPr lang="de-AT" sz="1400" dirty="0" err="1" smtClean="0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 smtClean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0" name="XB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53" r="9830"/>
          <a:stretch/>
        </p:blipFill>
        <p:spPr>
          <a:xfrm>
            <a:off x="3981832" y="884163"/>
            <a:ext cx="4871655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8071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105775" cy="3755572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smtClean="0"/>
              <a:t>Engineering </a:t>
            </a:r>
            <a:r>
              <a:rPr lang="de-AT" sz="1800" dirty="0"/>
              <a:t>S</a:t>
            </a:r>
            <a:r>
              <a:rPr lang="de-AT" sz="1800" dirty="0" smtClean="0"/>
              <a:t>ervices</a:t>
            </a:r>
            <a:endParaRPr lang="de-AT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err="1" smtClean="0"/>
              <a:t>Introduction</a:t>
            </a:r>
            <a:r>
              <a:rPr lang="de-AT" sz="1800" dirty="0" smtClean="0"/>
              <a:t> </a:t>
            </a:r>
            <a:r>
              <a:rPr lang="de-AT" sz="1800" dirty="0" err="1" smtClean="0"/>
              <a:t>of</a:t>
            </a:r>
            <a:r>
              <a:rPr lang="de-AT" sz="1800" dirty="0" smtClean="0"/>
              <a:t> </a:t>
            </a:r>
            <a:r>
              <a:rPr lang="de-AT" sz="1800" dirty="0" err="1" smtClean="0"/>
              <a:t>FreeDyn</a:t>
            </a:r>
            <a:r>
              <a:rPr lang="de-AT" sz="1800" dirty="0" smtClean="0"/>
              <a:t> </a:t>
            </a:r>
            <a:r>
              <a:rPr lang="de-AT" sz="1800" dirty="0"/>
              <a:t>in </a:t>
            </a:r>
            <a:r>
              <a:rPr lang="de-AT" sz="1800" dirty="0" err="1" smtClean="0"/>
              <a:t>your</a:t>
            </a:r>
            <a:r>
              <a:rPr lang="de-AT" sz="1800" dirty="0" smtClean="0"/>
              <a:t> Company</a:t>
            </a:r>
            <a:endParaRPr lang="de-AT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smtClean="0"/>
              <a:t>Development </a:t>
            </a:r>
            <a:r>
              <a:rPr lang="de-AT" sz="1800" dirty="0" err="1" smtClean="0"/>
              <a:t>of</a:t>
            </a:r>
            <a:r>
              <a:rPr lang="de-AT" sz="1800" dirty="0" smtClean="0"/>
              <a:t> Customer-</a:t>
            </a:r>
            <a:r>
              <a:rPr lang="de-AT" sz="1800" dirty="0" err="1" smtClean="0"/>
              <a:t>specific</a:t>
            </a:r>
            <a:r>
              <a:rPr lang="de-AT" sz="1800" dirty="0" smtClean="0"/>
              <a:t> Needs 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smtClean="0"/>
              <a:t>e.g. </a:t>
            </a:r>
            <a:r>
              <a:rPr lang="de-AT" sz="1400" dirty="0" err="1" smtClean="0"/>
              <a:t>force</a:t>
            </a:r>
            <a:r>
              <a:rPr lang="de-AT" sz="1400" dirty="0" smtClean="0"/>
              <a:t> </a:t>
            </a:r>
            <a:r>
              <a:rPr lang="de-AT" sz="1400" dirty="0" err="1" smtClean="0"/>
              <a:t>elements</a:t>
            </a:r>
            <a:endParaRPr lang="de-AT" sz="14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smtClean="0"/>
              <a:t>Joint Research Projects</a:t>
            </a:r>
            <a:endParaRPr lang="de-AT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AT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err="1" smtClean="0"/>
              <a:t>Use</a:t>
            </a:r>
            <a:r>
              <a:rPr lang="de-AT" sz="1800" dirty="0" smtClean="0"/>
              <a:t> </a:t>
            </a:r>
            <a:r>
              <a:rPr lang="de-AT" sz="1800" dirty="0" err="1"/>
              <a:t>FreeDyn</a:t>
            </a:r>
            <a:r>
              <a:rPr lang="de-AT" sz="1800" dirty="0"/>
              <a:t> </a:t>
            </a:r>
            <a:r>
              <a:rPr lang="de-AT" sz="1800" dirty="0" err="1" smtClean="0"/>
              <a:t>as</a:t>
            </a:r>
            <a:r>
              <a:rPr lang="de-AT" sz="1800" dirty="0" smtClean="0"/>
              <a:t> Block </a:t>
            </a:r>
            <a:r>
              <a:rPr lang="de-AT" sz="1800" dirty="0"/>
              <a:t>in </a:t>
            </a:r>
            <a:r>
              <a:rPr lang="de-AT" sz="1800" dirty="0" smtClean="0"/>
              <a:t>MATLAB/Simulink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err="1" smtClean="0"/>
              <a:t>more</a:t>
            </a:r>
            <a:r>
              <a:rPr lang="de-AT" sz="1400" dirty="0" smtClean="0"/>
              <a:t> </a:t>
            </a:r>
            <a:r>
              <a:rPr lang="de-AT" sz="1400" dirty="0" err="1" smtClean="0"/>
              <a:t>infos</a:t>
            </a:r>
            <a:r>
              <a:rPr lang="de-AT" sz="1400" dirty="0" smtClean="0"/>
              <a:t> in </a:t>
            </a:r>
            <a:r>
              <a:rPr lang="de-AT" sz="1400" dirty="0" err="1" smtClean="0"/>
              <a:t>respective</a:t>
            </a:r>
            <a:r>
              <a:rPr lang="de-AT" sz="1400" dirty="0" smtClean="0"/>
              <a:t> </a:t>
            </a:r>
            <a:r>
              <a:rPr lang="de-AT" sz="1400" dirty="0" err="1" smtClean="0"/>
              <a:t>slides</a:t>
            </a:r>
            <a:endParaRPr lang="de-AT" sz="14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smtClean="0"/>
              <a:t>Superfast </a:t>
            </a:r>
            <a:r>
              <a:rPr lang="de-AT" sz="1800" dirty="0" err="1" smtClean="0"/>
              <a:t>Consideration</a:t>
            </a:r>
            <a:r>
              <a:rPr lang="de-AT" sz="1800" dirty="0" smtClean="0"/>
              <a:t> </a:t>
            </a:r>
            <a:r>
              <a:rPr lang="de-AT" sz="1800" dirty="0" err="1" smtClean="0"/>
              <a:t>of</a:t>
            </a:r>
            <a:r>
              <a:rPr lang="de-AT" sz="1800" dirty="0" smtClean="0"/>
              <a:t> </a:t>
            </a:r>
            <a:r>
              <a:rPr lang="de-AT" sz="1800" dirty="0" err="1" smtClean="0"/>
              <a:t>Contact</a:t>
            </a:r>
            <a:r>
              <a:rPr lang="de-AT" sz="1800" dirty="0" smtClean="0"/>
              <a:t>- </a:t>
            </a:r>
            <a:r>
              <a:rPr lang="de-AT" sz="1800" dirty="0" err="1" smtClean="0"/>
              <a:t>and</a:t>
            </a:r>
            <a:r>
              <a:rPr lang="de-AT" sz="1800" dirty="0" smtClean="0"/>
              <a:t> </a:t>
            </a:r>
            <a:r>
              <a:rPr lang="de-AT" sz="1800" dirty="0" err="1"/>
              <a:t>F</a:t>
            </a:r>
            <a:r>
              <a:rPr lang="de-AT" sz="1800" dirty="0" err="1" smtClean="0"/>
              <a:t>riction</a:t>
            </a:r>
            <a:r>
              <a:rPr lang="de-AT" sz="1800" dirty="0" smtClean="0"/>
              <a:t> Forces </a:t>
            </a:r>
            <a:r>
              <a:rPr lang="de-AT" sz="1800" dirty="0" err="1"/>
              <a:t>A</a:t>
            </a:r>
            <a:r>
              <a:rPr lang="de-AT" sz="1800" dirty="0" err="1" smtClean="0"/>
              <a:t>cting</a:t>
            </a:r>
            <a:r>
              <a:rPr lang="de-AT" sz="1800" dirty="0" smtClean="0"/>
              <a:t> on F</a:t>
            </a:r>
            <a:r>
              <a:rPr lang="de-AT" sz="1800" dirty="0" smtClean="0"/>
              <a:t>lexible </a:t>
            </a:r>
            <a:r>
              <a:rPr lang="de-AT" sz="1800" smtClean="0"/>
              <a:t>Bodies</a:t>
            </a:r>
            <a:endParaRPr lang="de-AT" sz="1800" dirty="0" smtClean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err="1" smtClean="0"/>
              <a:t>more</a:t>
            </a:r>
            <a:r>
              <a:rPr lang="de-AT" sz="1400" dirty="0" smtClean="0"/>
              <a:t> </a:t>
            </a:r>
            <a:r>
              <a:rPr lang="de-AT" sz="1400" dirty="0" err="1"/>
              <a:t>infos</a:t>
            </a:r>
            <a:r>
              <a:rPr lang="de-AT" sz="1400" dirty="0"/>
              <a:t> in </a:t>
            </a:r>
            <a:r>
              <a:rPr lang="de-AT" sz="1400" dirty="0" err="1"/>
              <a:t>respective</a:t>
            </a:r>
            <a:r>
              <a:rPr lang="de-AT" sz="1400" dirty="0"/>
              <a:t> </a:t>
            </a:r>
            <a:r>
              <a:rPr lang="de-AT" sz="1400" dirty="0" err="1" smtClean="0"/>
              <a:t>slides</a:t>
            </a:r>
            <a:endParaRPr lang="de-AT" sz="1400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de-AT" sz="3100" b="1" dirty="0" err="1" smtClean="0">
                <a:solidFill>
                  <a:srgbClr val="C00000"/>
                </a:solidFill>
              </a:rPr>
              <a:t>FreeDyn</a:t>
            </a:r>
            <a:r>
              <a:rPr lang="de-AT" sz="2800" b="1" dirty="0" smtClean="0">
                <a:solidFill>
                  <a:srgbClr val="C00000"/>
                </a:solidFill>
              </a:rPr>
              <a:t/>
            </a:r>
            <a:br>
              <a:rPr lang="de-AT" sz="2800" b="1" dirty="0" smtClean="0">
                <a:solidFill>
                  <a:srgbClr val="C00000"/>
                </a:solidFill>
              </a:rPr>
            </a:br>
            <a:r>
              <a:rPr lang="de-AT" sz="2200" b="1" dirty="0" err="1" smtClean="0">
                <a:solidFill>
                  <a:srgbClr val="C00000"/>
                </a:solidFill>
              </a:rPr>
              <a:t>Opportunities</a:t>
            </a:r>
            <a:endParaRPr lang="de-AT" sz="22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 smtClean="0">
                <a:solidFill>
                  <a:srgbClr val="C00000"/>
                </a:solidFill>
              </a:rPr>
              <a:t>© </a:t>
            </a:r>
            <a:r>
              <a:rPr lang="de-AT" sz="1400" dirty="0" err="1" smtClean="0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 smtClean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64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351</Words>
  <Application>Microsoft Office PowerPoint</Application>
  <PresentationFormat>Bildschirmpräsentation (16:9)</PresentationFormat>
  <Paragraphs>88</Paragraphs>
  <Slides>9</Slides>
  <Notes>1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ＭＳ Ｐゴシック</vt:lpstr>
      <vt:lpstr>Arial</vt:lpstr>
      <vt:lpstr>Calibri</vt:lpstr>
      <vt:lpstr>Hemi Head Rg</vt:lpstr>
      <vt:lpstr>Larissa</vt:lpstr>
      <vt:lpstr>PowerPoint-Präsentation</vt:lpstr>
      <vt:lpstr>Research Group</vt:lpstr>
      <vt:lpstr>FreeDyn</vt:lpstr>
      <vt:lpstr>FreeDyn</vt:lpstr>
      <vt:lpstr>FreeDyn</vt:lpstr>
      <vt:lpstr>FreeDyn Modelling Elements</vt:lpstr>
      <vt:lpstr>FreeDyn Modelling Elements</vt:lpstr>
      <vt:lpstr>FreeDyn Performance</vt:lpstr>
      <vt:lpstr>FreeDyn Opportunities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"Lauß Thomas"</dc:creator>
  <cp:lastModifiedBy>Oberpeilsteiner Stefan</cp:lastModifiedBy>
  <cp:revision>1866</cp:revision>
  <cp:lastPrinted>2019-02-13T08:15:04Z</cp:lastPrinted>
  <dcterms:created xsi:type="dcterms:W3CDTF">2012-08-09T09:22:10Z</dcterms:created>
  <dcterms:modified xsi:type="dcterms:W3CDTF">2020-04-07T11:47:03Z</dcterms:modified>
</cp:coreProperties>
</file>